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</p:sldIdLst>
  <p:sldSz cy="5143500" cx="9144000"/>
  <p:notesSz cx="6858000" cy="9144000"/>
  <p:embeddedFontLst>
    <p:embeddedFont>
      <p:font typeface="Montserrat"/>
      <p:regular r:id="rId188"/>
      <p:bold r:id="rId189"/>
      <p:italic r:id="rId190"/>
      <p:boldItalic r:id="rId191"/>
    </p:embeddedFont>
    <p:embeddedFont>
      <p:font typeface="Lato"/>
      <p:regular r:id="rId192"/>
      <p:bold r:id="rId193"/>
      <p:italic r:id="rId194"/>
      <p:boldItalic r:id="rId195"/>
    </p:embeddedFont>
    <p:embeddedFont>
      <p:font typeface="Source Code Pro"/>
      <p:regular r:id="rId196"/>
      <p:bold r:id="rId197"/>
      <p:italic r:id="rId198"/>
      <p:boldItalic r:id="rId1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font" Target="fonts/Montserrat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font" Target="fonts/Lato-italic.fntdata"/><Relationship Id="rId43" Type="http://schemas.openxmlformats.org/officeDocument/2006/relationships/slide" Target="slides/slide38.xml"/><Relationship Id="rId193" Type="http://schemas.openxmlformats.org/officeDocument/2006/relationships/font" Target="fonts/Lato-bold.fntdata"/><Relationship Id="rId46" Type="http://schemas.openxmlformats.org/officeDocument/2006/relationships/slide" Target="slides/slide41.xml"/><Relationship Id="rId192" Type="http://schemas.openxmlformats.org/officeDocument/2006/relationships/font" Target="fonts/Lato-regular.fntdata"/><Relationship Id="rId45" Type="http://schemas.openxmlformats.org/officeDocument/2006/relationships/slide" Target="slides/slide40.xml"/><Relationship Id="rId191" Type="http://schemas.openxmlformats.org/officeDocument/2006/relationships/font" Target="fonts/Montserrat-boldItalic.fntdata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font" Target="fonts/Montserrat-bold.fntdata"/><Relationship Id="rId188" Type="http://schemas.openxmlformats.org/officeDocument/2006/relationships/font" Target="fonts/Montserrat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font" Target="fonts/SourceCodePro-italic.fntdata"/><Relationship Id="rId14" Type="http://schemas.openxmlformats.org/officeDocument/2006/relationships/slide" Target="slides/slide9.xml"/><Relationship Id="rId197" Type="http://schemas.openxmlformats.org/officeDocument/2006/relationships/font" Target="fonts/SourceCodePro-bold.fntdata"/><Relationship Id="rId17" Type="http://schemas.openxmlformats.org/officeDocument/2006/relationships/slide" Target="slides/slide12.xml"/><Relationship Id="rId196" Type="http://schemas.openxmlformats.org/officeDocument/2006/relationships/font" Target="fonts/SourceCodePro-regular.fntdata"/><Relationship Id="rId16" Type="http://schemas.openxmlformats.org/officeDocument/2006/relationships/slide" Target="slides/slide11.xml"/><Relationship Id="rId195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font" Target="fonts/SourceCodePro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YGeGPAp92h-e92OC9geTdfxC5wVcoTnv?usp=drive_link" TargetMode="Externa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aspberrypi.com.tw/1999/connect-to-raspberry-pi-via-serial/" TargetMode="External"/><Relationship Id="rId3" Type="http://schemas.openxmlformats.org/officeDocument/2006/relationships/hyperlink" Target="https://drive.google.com/file/d/1Jc_STIGH-NBbXttb8L-0aWayGcbCePM5/view?usp=sharing" TargetMode="External"/><Relationship Id="rId4" Type="http://schemas.openxmlformats.org/officeDocument/2006/relationships/hyperlink" Target="https://mintrabbitplus.com/2021/12/20/%E8%A7%A3%E6%B1%BAwindows-10-%E4%B8%AD%EF%BC%8C%E3%80%8Cpl2303hxa-%E8%87%AA2012-%E5%B7%B2%E5%81%9C%E7%94%A2%EF%BC%8C%E8%AB%8B%E8%81%AF%E7%B9%AB%E6%82%A8%E7%9A%84%E8%B3%BC%E8%B2%B7%E5%BB%A0%E5%95%86/" TargetMode="Externa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YGeGPAp92h-e92OC9geTdfxC5wVcoTnv?usp=drive_link" TargetMode="Externa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YGeGPAp92h-e92OC9geTdfxC5wVcoTnv?usp=drive_link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SL_and_HSV" TargetMode="External"/><Relationship Id="rId3" Type="http://schemas.openxmlformats.org/officeDocument/2006/relationships/hyperlink" Target="https://docs.opencv.org/3.4/da/d97/tutorial_threshold_inRange.html" TargetMode="Externa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BHcZ541xhF5pTpNYVqNbZRcKzEX458QG/view?usp=sharing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opencv.org/3.4.0/da/d97/tutorial_threshold_inRange.html" TargetMode="Externa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opencv.org/3.4.0/d4/d73/tutorial_py_contours_begin.html" TargetMode="External"/><Relationship Id="rId3" Type="http://schemas.openxmlformats.org/officeDocument/2006/relationships/hyperlink" Target="https://docs.opencv.org/master/d4/d73/tutorial_py_contours_begin.html" TargetMode="External"/><Relationship Id="rId4" Type="http://schemas.openxmlformats.org/officeDocument/2006/relationships/hyperlink" Target="https://docs.opencv.org/master/d3/dc0/group__imgproc__shape.html#gadf1ad6a0b82947fa1fe3c3d497f260e0" TargetMode="External"/><Relationship Id="rId5" Type="http://schemas.openxmlformats.org/officeDocument/2006/relationships/hyperlink" Target="https://docs.opencv.org/master/dd/d1a/group__imgproc__feature.html#ga04723e007ed888ddf11d9ba04e2232de" TargetMode="Externa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opencv.org/master/d3/dc0/group__imgproc__shape.html#ga2c759ed9f497d4a618048a2f56dc97f1" TargetMode="External"/><Relationship Id="rId3" Type="http://schemas.openxmlformats.org/officeDocument/2006/relationships/hyperlink" Target="https://docs.opencv.org/master/d3/dc0/group__imgproc__shape.html#ga8ce13c24081bbc7151e9326f412190f1" TargetMode="Externa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tceiling.blogspot.com/2019/10/arduino74pca9685servo.html#google_vignette" TargetMode="External"/><Relationship Id="rId3" Type="http://schemas.openxmlformats.org/officeDocument/2006/relationships/hyperlink" Target="https://www.handsontec.com/dataspecs/motor_fan/MG996R.pdf" TargetMode="External"/><Relationship Id="rId4" Type="http://schemas.openxmlformats.org/officeDocument/2006/relationships/hyperlink" Target="https://howtomechatronics.com/how-it-works/how-servo-motors-work-how-to-control-servos-using-arduino/" TargetMode="Externa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tceiling.blogspot.com/2019/10/arduino74pca9685servo.html#google_vignette" TargetMode="External"/><Relationship Id="rId3" Type="http://schemas.openxmlformats.org/officeDocument/2006/relationships/hyperlink" Target="https://www.handsontec.com/dataspecs/motor_fan/MG996R.pdf" TargetMode="External"/><Relationship Id="rId4" Type="http://schemas.openxmlformats.org/officeDocument/2006/relationships/hyperlink" Target="https://howtomechatronics.com/how-it-works/how-servo-motors-work-how-to-control-servos-using-arduino/" TargetMode="Externa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ittraining.com.tw/2016/08/raspberry-pi-ssh.html" TargetMode="Externa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b2czf9JdCLnVCZCX8_nwwy_3PVAY8U9R?usp=drive_link" TargetMode="Externa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b2czf9JdCLnVCZCX8_nwwy_3PVAY8U9R?usp=drive_link" TargetMode="Externa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ranacorp.com/en/using-a-pca9685-module-with-raspberry-pi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ranacorp.com/en/using-a-pca9685-module-with-raspberry-pi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aspberrypi.org/downloads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aspberrypi.org/downloads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YGeGPAp92h-e92OC9geTdfxC5wVcoTnv?usp=drive_link" TargetMode="External"/><Relationship Id="rId3" Type="http://schemas.openxmlformats.org/officeDocument/2006/relationships/hyperlink" Target="https://drive.google.com/drive/folders/1KZ8OhfG41qY9Ioy2cyFpBe449bydH7_j?usp=drive_link" TargetMode="External"/><Relationship Id="rId4" Type="http://schemas.openxmlformats.org/officeDocument/2006/relationships/hyperlink" Target="https://youtu.be/zwDQBFOvp1w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YGeGPAp92h-e92OC9geTdfxC5wVcoTnv?usp=drive_link" TargetMode="External"/><Relationship Id="rId3" Type="http://schemas.openxmlformats.org/officeDocument/2006/relationships/hyperlink" Target="https://drive.google.com/drive/folders/1KZ8OhfG41qY9Ioy2cyFpBe449bydH7_j?usp=drive_link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aspberrypi.com/documentation/computers/config_txt.html#what-is-config-txt" TargetMode="External"/><Relationship Id="rId3" Type="http://schemas.openxmlformats.org/officeDocument/2006/relationships/hyperlink" Target="https://www.raspberrypi.com/documentation/computers/config_txt.html#enable_uart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905d8d6fb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905d8d6fb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549b49f9a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549b49f9a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549b49f9a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549b49f9a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549b49f9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549b49f9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549b49f9a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549b49f9a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d95e2325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d95e2325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648da6c3fe4a43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4648da6c3fe4a43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a80b2ad1d74b6bf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a80b2ad1d74b6bf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5ba43555527b43bb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5ba43555527b43bb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a80b2ad1d74b6bf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a80b2ad1d74b6bf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57c75752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57c75752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157fc1c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157fc1c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a80b2ad1d74b6bf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a80b2ad1d74b6bf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57c75752a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57c75752a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a80b2ad1d74b6bf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a80b2ad1d74b6bf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53bf18f7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53bf18f7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https://drive.google.com/drive/folders/1YGeGPAp92h-e92OC9geTdfxC5wVcoTnv?usp=drive_link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16b79cbe4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16b79cbe4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e1ef164795011c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e1ef164795011c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e1ef164795011c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5e1ef164795011c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26364301ab018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26364301ab018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726364301ab018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726364301ab018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643ef521c63432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643ef521c63432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157fc1c2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157fc1c2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https://www.raspberrypi.com.tw/1999/connect-to-raspberry-pi-via-serial/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b="1" lang="zh-TW" sz="12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b="1" lang="zh-TW" sz="12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acOS</a:t>
            </a:r>
            <a:r>
              <a:rPr b="1" lang="zh-TW" sz="12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AutoNum type="romanLcPeriod"/>
            </a:pPr>
            <a:r>
              <a:rPr b="1" lang="zh-TW" sz="1000">
                <a:solidFill>
                  <a:srgbClr val="373737"/>
                </a:solidFill>
                <a:highlight>
                  <a:srgbClr val="F2F1F0"/>
                </a:highlight>
                <a:latin typeface="Courier New"/>
                <a:ea typeface="Courier New"/>
                <a:cs typeface="Courier New"/>
                <a:sym typeface="Courier New"/>
              </a:rPr>
              <a:t>ls /dev/cu*</a:t>
            </a:r>
            <a:endParaRPr b="1" sz="12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AutoNum type="romanLcPeriod"/>
            </a:pPr>
            <a:r>
              <a:rPr b="1" lang="zh-TW" sz="1000">
                <a:solidFill>
                  <a:srgbClr val="373737"/>
                </a:solidFill>
                <a:highlight>
                  <a:srgbClr val="F2F1F0"/>
                </a:highlight>
                <a:latin typeface="Courier New"/>
                <a:ea typeface="Courier New"/>
                <a:cs typeface="Courier New"/>
                <a:sym typeface="Courier New"/>
              </a:rPr>
              <a:t>screen /dev/cu.usbserial 115200</a:t>
            </a:r>
            <a:endParaRPr b="1" sz="1000">
              <a:solidFill>
                <a:srgbClr val="373737"/>
              </a:solidFill>
              <a:highlight>
                <a:srgbClr val="F2F1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AutoNum type="romanLcPeriod"/>
            </a:pPr>
            <a:r>
              <a:rPr b="1" lang="zh-TW" sz="1000">
                <a:solidFill>
                  <a:srgbClr val="373737"/>
                </a:solidFill>
                <a:highlight>
                  <a:srgbClr val="F2F1F0"/>
                </a:highlight>
                <a:latin typeface="Courier New"/>
                <a:ea typeface="Courier New"/>
                <a:cs typeface="Courier New"/>
                <a:sym typeface="Courier New"/>
              </a:rPr>
              <a:t>quit: &lt;ctrl&gt;-a + &lt;ctrl-\&gt; </a:t>
            </a:r>
            <a:endParaRPr b="1" sz="1000">
              <a:solidFill>
                <a:srgbClr val="373737"/>
              </a:solidFill>
              <a:highlight>
                <a:srgbClr val="F2F1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73737"/>
              </a:solidFill>
              <a:highlight>
                <a:srgbClr val="F2F1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373737"/>
                </a:solidFill>
                <a:highlight>
                  <a:srgbClr val="F2F1F0"/>
                </a:highlight>
                <a:latin typeface="Courier New"/>
                <a:ea typeface="Courier New"/>
                <a:cs typeface="Courier New"/>
                <a:sym typeface="Courier New"/>
              </a:rPr>
              <a:t>Windows driver: </a:t>
            </a:r>
            <a:r>
              <a:rPr b="1" lang="zh-TW" sz="1000" u="sng">
                <a:solidFill>
                  <a:schemeClr val="hlink"/>
                </a:solidFill>
                <a:highlight>
                  <a:srgbClr val="F2F1F0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https://drive.google.com/file/d/1Jc_STIGH-NBbXttb8L-0aWayGcbCePM5/view?usp=sharing</a:t>
            </a:r>
            <a:endParaRPr b="1" sz="1000">
              <a:solidFill>
                <a:srgbClr val="373737"/>
              </a:solidFill>
              <a:highlight>
                <a:srgbClr val="F2F1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73737"/>
              </a:solidFill>
              <a:highlight>
                <a:srgbClr val="F2F1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 u="sng">
                <a:solidFill>
                  <a:schemeClr val="hlink"/>
                </a:solidFill>
                <a:highlight>
                  <a:srgbClr val="F2F1F0"/>
                </a:highlight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https://mintrabbitplus.com/2021/12/20/%E8%A7%A3%E6%B1%BAwindows-10-%E4%B8%AD%EF%BC%8C%E3%80%8Cpl2303hxa-%E8%87%AA2012-%E5%B7%B2%E5%81%9C%E7%94%A2%EF%BC%8C%E8%AB%8B%E8%81%AF%E7%B9%AB%E6%82%A8%E7%9A%84%E8%B3%BC%E8%B2%B7%E5%BB%A0%E5%95%86/</a:t>
            </a:r>
            <a:endParaRPr b="1" sz="1000">
              <a:solidFill>
                <a:srgbClr val="373737"/>
              </a:solidFill>
              <a:highlight>
                <a:srgbClr val="F2F1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73737"/>
              </a:solidFill>
              <a:highlight>
                <a:srgbClr val="F2F1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73737"/>
              </a:solidFill>
              <a:highlight>
                <a:srgbClr val="F2F1F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1ee9aed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1ee9aed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01cc75747296cd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01cc75747296cd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bea2c9df33e9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bea2c9df33e9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f9e0e3414a84d4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f9e0e3414a84d4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f9e0e3414a84d4f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f9e0e3414a84d4f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f9e0e3414a84d4f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f9e0e3414a84d4f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638cbbdd4a285fb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638cbbdd4a285fb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1cc75747296cdb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1cc75747296cdb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1f840b6e8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1f840b6e8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目錄：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https://drive.google.com/drive/folders/1YGeGPAp92h-e92OC9geTdfxC5wVcoTnv?usp=drive_link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31b62a3c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31b62a3c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目錄：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https://drive.google.com/drive/folders/1YGeGPAp92h-e92OC9geTdfxC5wVcoTnv?usp=drive_link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6b79cbe4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6b79cbe4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46d6a331275d1bb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46d6a331275d1bb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0a0a48e4b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0a0a48e4b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0a0a48e4b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0a0a48e4b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5882115765e17a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5882115765e17a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5882115765e17a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5882115765e17a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5882115765e17a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5882115765e17a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5882115765e17a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5882115765e17a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3c229bfb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3c229bfb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28f0b203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328f0b203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#import logging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endParaRPr sz="13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endParaRPr sz="13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smbus</a:t>
            </a:r>
            <a:endParaRPr sz="13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Registers/etc: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PCA9685_ADDRESS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PCA9685_ADDRESS_2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41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MODE2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01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SUBADR1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02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SUBADR2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03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SUBADR3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04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PRESCALE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FE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LED0_ON_L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06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LED0_ON_H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07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LED0_OFF_L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08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LED0_OFF_H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09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ALL_LED_ON_L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FA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ALL_LED_ON_H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FB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ALL_LED_OFF_L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FC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ALL_LED_OFF_H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FD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Bits: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RESTART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ALLCALL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01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INVRT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OUTDRV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04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#logger = logging.getLogger(__name__)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software_reset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i2c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kwargs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"""Sends a software reset (SWRST) command to all servo drivers on the bus."""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Setup I2C interface for device 0x00 to talk to all of them.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smbus</a:t>
            </a:r>
            <a:endParaRPr sz="13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i2c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Adafruit_GPIO.I2C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I2C</a:t>
            </a:r>
            <a:endParaRPr sz="13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i2c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I2C</a:t>
            </a:r>
            <a:endParaRPr sz="13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._device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i2c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.get_i2c_device(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kwargs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._device.writeRaw8(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06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SWRST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angle_to_pulsewidth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pulse_width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600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4.8828125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pulse_width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PCA9685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"""PCA9685 PWM LED/servo controller."""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PCA9685_ADDRESS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"""Initialize the PCA9685."""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Setup I2C interface for the device.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smbus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.SMBus(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set_all_pwm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MODE2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OUTDRV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ALLCALL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0.005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wait for oscillator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.read_i2c_block_data(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wake up (reset sleep)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0.005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wait for oscillator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set_pwm_freq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freq_hz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"""Set the PWM frequency to the provided value in hertz."""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prescaleval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25000000.0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25MHz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prescaleval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4096.0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12-bit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prescaleval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freq_hz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prescaleval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#logger.debug('Setting PWM frequency to {0} Hz'.format(freq_hz))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#logger.debug('Estimated pre-scale: {0}'.format(prescaleval))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prescale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floor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prescaleval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#logger.debug('Final pre-scale: {0}'.format(prescale))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oldmode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.read_i2c_block_data(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oldmode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oldmode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newmode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oldmode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sleep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newmode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go to sleep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PRESCALE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prescale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oldmode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0.005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MODE1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oldmode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set_pwm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channel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off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"""Sets a single PWM channel."""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#print("channel:"+str(channel)+",on:"+str(on)+",off:"+str(off))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LED0_ON_L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channel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FF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LED0_ON_H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channel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LED0_OFF_L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channel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off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FF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LED0_OFF_H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channel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off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set_all_pwm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off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"""Sets all PWM channels."""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ALL_LED_ON_L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FF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ALL_LED_ON_H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ALL_LED_OFF_L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off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FF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_bus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.write_i2c_block_data(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_address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ALL_LED_OFF_H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off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600 us = 0 degree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1600 us = 90 degree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2600 us = 180 degree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50Hz = 20ms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PCA9685 outputs = 12-bit = 4096 steps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The minimute pulse = 4.88us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Helper function to make setting a servo pulse width simpler.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pulse : 0.6(ms) -&gt; 0 degree, 1.6(ms) -&gt; 90 degree, 2.6(ms) -&gt; 180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set_servo_pulse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channel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pulse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'''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pulse_length = 1000000    # 1,000,000 us per second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pulse_length //= frequency       # 50 Hz = 20ms = 20000us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print('{0}us per period'.format(pulse_length))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pulse_length //= 4096     # 12 bits of resolution (=4.88us)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print('{0}us per bit'.format(pulse_length))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pulse *= 1000               # ms to us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pulse //= pulse_length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pwm.set_pwm(channel, 0, pulse)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'''</a:t>
            </a:r>
            <a:endParaRPr sz="13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pulse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//=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4.8828125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input: pulse range 600 ~ 2600 us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set_pwm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channel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pulse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rotate_to_angle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channel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pulse_width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600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'&lt;'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channel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pulse_width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'&gt;'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set_servo_pulse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channel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pulse_width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moveTo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adjustArray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currentAngleList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targetAngleList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duration unit is ms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now_ms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StepTimeoutList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directionLIst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convert angle to pulse value in the chip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currentPulseWidthList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targetPulseWidthList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adjustArray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StepTimeoutList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directionLIst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currentAngleList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targetAngleList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directionLIst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angle_to_pulsewidth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currentAngleList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adjustArray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angle_to_pulsewidth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targetAngleList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adjustArray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StepTimeoutList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directionLIst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now_ms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StepTimeoutList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StepTimeoutList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directionLIst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now_ms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StepTimeoutList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currentPulseWidthList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targetPulseWidthList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targetPulseWidth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#print("&gt;&gt;now:"+str(int(time.time()*1000)))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now_ms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#print('now(ms):'+str(now_ms))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needContinue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3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directionLIst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now_ms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#print('now(ms):'+str(now_ms))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now_ms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StepTimeoutList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currentPulseWidthList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directionLIst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set_pwm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currentPulseWidthList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#print('current pulsewith:' + str(currentPulseWidthList[i]) + ',target :' + str(targetPulseWidthList[i]))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currentPulseWidthList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targetPulseWidthList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directionLIst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directionLIst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needContinue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3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needContinue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#print('break!')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sz="13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0.0005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#print("&lt;&lt;now:"+str(now_ms))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zh-TW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targetAngleList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d0b1af26519bbd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d0b1af26519bbd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bb9be41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bb9be41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C0D0E"/>
                </a:solidFill>
                <a:highlight>
                  <a:srgbClr val="E3E6E8"/>
                </a:highlight>
                <a:latin typeface="Courier New"/>
                <a:ea typeface="Courier New"/>
                <a:cs typeface="Courier New"/>
                <a:sym typeface="Courier New"/>
              </a:rPr>
              <a:t>found:</a:t>
            </a:r>
            <a:endParaRPr sz="1000">
              <a:solidFill>
                <a:srgbClr val="0C0D0E"/>
              </a:solidFill>
              <a:highlight>
                <a:srgbClr val="E3E6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C0D0E"/>
                </a:solidFill>
                <a:highlight>
                  <a:srgbClr val="E3E6E8"/>
                </a:highlight>
                <a:latin typeface="Courier New"/>
                <a:ea typeface="Courier New"/>
                <a:cs typeface="Courier New"/>
                <a:sym typeface="Courier New"/>
              </a:rPr>
              <a:t>E: </a:t>
            </a:r>
            <a:r>
              <a:rPr lang="zh-TW" sz="1350">
                <a:solidFill>
                  <a:schemeClr val="dk1"/>
                </a:solidFill>
              </a:rPr>
              <a:t>Could not get lock /var/lib/apt/lists/lock. It is held by process &lt;nnnn&gt; (packagekitd)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C0D0E"/>
              </a:solidFill>
              <a:highlight>
                <a:srgbClr val="E3E6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C0D0E"/>
                </a:solidFill>
                <a:highlight>
                  <a:srgbClr val="E3E6E8"/>
                </a:highlight>
                <a:latin typeface="Courier New"/>
                <a:ea typeface="Courier New"/>
                <a:cs typeface="Courier New"/>
                <a:sym typeface="Courier New"/>
              </a:rPr>
              <a:t>solution:</a:t>
            </a:r>
            <a:endParaRPr sz="1000">
              <a:solidFill>
                <a:srgbClr val="0C0D0E"/>
              </a:solidFill>
              <a:highlight>
                <a:srgbClr val="E3E6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C0D0E"/>
                </a:solidFill>
                <a:highlight>
                  <a:srgbClr val="E3E6E8"/>
                </a:highlight>
                <a:latin typeface="Courier New"/>
                <a:ea typeface="Courier New"/>
                <a:cs typeface="Courier New"/>
                <a:sym typeface="Courier New"/>
              </a:rPr>
              <a:t>sudo service packagekit restart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d0b1af26519bbd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d0b1af26519bbd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d0b1af26519bbd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3d0b1af26519bbd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1157fc1c2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1157fc1c2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1157fc1c2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1157fc1c2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1157fc1c26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31157fc1c26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 cv2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_frame_width = int(640)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_frame_height = int(480)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cap = cv2.VideoCapture(0)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 = cap.set(cv2.CAP_PROP_FRAME_WIDTH,_frame_width)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 = cap.set(cv2.CAP_PROP_FRAME_HEIGHT,_frame_height)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#fourcc = cv2.VideoWriter_fourcc(*'XVID')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#out = cv2.VideoWriter('output.avi', fourcc, 20.0, (_frame_width,  _frame_height))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try: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while True: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_, frame = cap.read()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#out.write( frame)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cv2.imshow('test', frame)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k = cv2.waitKey(1) &amp; 0xFF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if k == 27: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break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except KeyboardInterrupt: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print('KeyboardInterrupt')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#out.release()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cap.release()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cv2.destroyAllWindows()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410a4f843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410a4f843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#record_video.py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 cv2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_frame_width = int(640)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_frame_height = int(480)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cap = cv2.VideoCapture(0)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 = cap.set(cv2.CAP_PROP_FRAME_WIDTH,_frame_width)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 = cap.set(cv2.CAP_PROP_FRAME_HEIGHT,_frame_height)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fourcc = cv2.VideoWriter_fourcc(*'XVID')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out = cv2.VideoWriter('output002.avi', fourcc, 20.0, (_frame_width,  _frame_height))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try: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while True: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_, frame = cap.read()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out.write( frame)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#cv2.imshow('test', frame)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k = cv2.waitKey(1) &amp; 0xFF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if k == 27: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break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except KeyboardInterrupt: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print('KeyboardInterrupt')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out.release()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cap.release()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#cv2.destroyAllWindows()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da7357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1cda7357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289d166e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289d166e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410a4f843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3410a4f843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https://en.wikipedia.org/wiki/HSL_and_HSV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https://docs.opencv.org/3.4/da/d97/tutorial_threshold_inRange.html</a:t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410a4f843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410a4f843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[[[120 255 255]]] [[[ 60 255 255]]] [[[  0 255 255]]]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https://drive.google.com/file/d/1BHcZ541xhF5pTpNYVqNbZRcKzEX458QG/view?usp=sharing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6b79cbe4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6b79cbe4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5d2a6a3c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5d2a6a3c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410a4f843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410a4f843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https://docs.opencv.org/3.4.0/da/d97/tutorial_threshold_inRange.html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3410a4f843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3410a4f843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410a4f843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410a4f843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https://docs.opencv.org/3.4.0/d4/d73/tutorial_py_contours_begin.html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https://docs.opencv.org/master/d4/d73/tutorial_py_contours_begin.html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https://docs.opencv.org/master/d3/dc0/group__imgproc__shape.html#gadf1ad6a0b82947fa1fe3c3d497f260e0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https://docs.opencv.org/master/dd/d1a/group__imgproc__feature.html#ga04723e007ed888ddf11d9ba04e2232de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410a4f843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3410a4f843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https://docs.opencv.org/master/d3/dc0/group__imgproc__shape.html#ga2c759ed9f497d4a618048a2f56dc97f1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https://docs.opencv.org/master/d3/dc0/group__imgproc__shape.html#ga8ce13c24081bbc7151e9326f412190f1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410a4f843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3410a4f843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5d8ce61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5d8ce61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410a4f843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410a4f843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endParaRPr sz="13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numpy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endParaRPr sz="13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_frame_width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640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_frame_height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480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cap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.VideoCapture(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cap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.set(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.CAP_PROP_FRAME_WIDTH,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_frame_width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cap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.set(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.CAP_PROP_FRAME_HEIGHT,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_frame_height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fourcc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.VideoWriter_fourcc(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'XVID'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.VideoWriter(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'output.avi'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fourcc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20.0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_frame_width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_frame_height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"Begin recoreding"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Take each frame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cap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.read()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Convert BGR to HSV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hsv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.cvtColor(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.COLOR_BGR2HSV)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--- select color range ---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lower_red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170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upper_red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179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mask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.inRange(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hsv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lower_red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upper_red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lower_red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upper_red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mask2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.inRange(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hsv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lower_red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upper_red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mask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.bitwise_or(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mask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mask2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#blur = cv2.GaussianBlur(mask,(5,5),0)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#canny_output = cv2.Canny(blur,500,600)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'''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lines = cv2.HoughLinesP(canny_output, 2, np.pi/180, 100, np.array([]), minLineLength=50, maxLineGap=30)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if lines is not None: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for line in lines: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x1,y1,x2,y2 = line.reshape(4)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cv2.line(canny_output,(x1,y1),(x2,y2),(255,0,0),5)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'''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version 3.2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#img2, contours, hierarchy = cv2.findContours( mask, cv2.RETR_TREE, cv2.CHAIN_APPROX_SIMPLE)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version 4.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hierarchy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.findContours(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mask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.RETR_TREE,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.CHAIN_APPROX_SIMPLE)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.contourArea)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#print('c=',c.shape)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((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.minEnclosingCircle(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#print('x,y=',x,y,'radius=', radius )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.moments(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"m10"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"m00"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"m01"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"m00"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.circle(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.circle(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13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'''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drawing = np.zeros((canny_output.shape[0], canny_output.shape[1], 3), dtype=np.uint8)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for i in range(len(contours)):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#color = (rng.randint(0,256), rng.randint(0,256), rng.randint(0,256))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cv2.drawContours( drawing, contours, i, (0,255,255), 2, cv.LINE_8, hierarchy)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#cv2.imshow('Contours', drawing)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'''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#canny_output = drawing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13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#cv.imshow('canny',canny_output)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Bitwise-AND mask and original image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.bitwise_and(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mask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mask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.write(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##cv2.imshow('mask',mask)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##cv2.imshow('res',res)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.waitKey(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0x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FF</a:t>
            </a:r>
            <a:endParaRPr sz="13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27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sz="13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KeyboardInterrupt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'KeyboardInterrupt'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.release()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cap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.release()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#cv2.destroyAllWindows()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1dbec179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1dbec179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lsusb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Bus 001 Device 002: ID 090c:b371 Silicon Motion, Inc. - Taiwan (formerly Feiya Technology Corp.) Silicon Motion SM371 Camera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Bus 001 Device 001: ID 1d6b:0002 Linux Foundation 2.0 root 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chemeClr val="dk1"/>
                </a:solidFill>
              </a:rPr>
              <a:t>Bus 001 Device 002: ID 1bcf:2881 Sunplus Innovation Technology Inc. GENERAL WEBCAM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31dbec179a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31dbec179a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v4l2-ctl  --all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Driver Info: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Driver name      : uvcvideo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Card type        : USB 2.0 PC Cam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Bus info         : usb-3f980000.usb-1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Driver version   : 6.6.51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Capabilities     : 0x84a00001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Video Capture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Metadata Capture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Streaming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Extended Pix Format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Device Capabilities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Device Caps      : 0x04200001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Video Capture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Streaming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Extended Pix Format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Media Driver Info: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Driver name      : uvcvideo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Model            : USB 2.0 PC Cam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Serial          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Bus info         : usb-3f980000.usb-1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Media version    : 6.6.51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Hardware revision: 0x00001568 (5480)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Driver version   : 6.6.51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Interface Info: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ID               : 0x03000002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Type             : V4L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Entity Info: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ID               : 0x00000001 (1)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Name             : USB 2.0 PC Cam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Function         : V4L2 I/O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Flags            : default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Pad 0x01000007   : 0: Sink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Link 0x02000010: from remote pad 0x100000a of entity 'Processing 3' (Video Pixel Formatter): Data, Enabled, Immutable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Priority: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Video input : 0 (Camera 1: ok)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Format Video Capture: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Width/Height      : 640/480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Pixel Format      : 'YUYV' (YUYV 4:2:2)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Field             : None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Bytes per Line    : 1280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Size Image        : 614400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Colorspace        : sRGB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Transfer Function : Default (maps to sRGB)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YCbCr/HSV Encoding: Default (maps to ITU-R 601)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Quantization      : Default (maps to Limited Range)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Flags            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Crop Capability Video Capture: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Bounds      : Left 0, Top 0, Width 640, Height 480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Default     : Left 0, Top 0, Width 640, Height 480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Pixel Aspect: 1/1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Selection Video Capture: crop_default, Left 0, Top 0, Width 640, Height 480, Flags: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Selection Video Capture: crop_bounds, Left 0, Top 0, Width 640, Height 480, Flags: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Streaming Parameters Video Capture: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Capabilities     : timeperframe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Frames per second: 1000000.000 (1000000/1)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Read buffers     :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User Controls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brightness 0x00980900 (int)    : min=0 max=255 step=1 default=-8193 value=113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contrast 0x00980901 (int)    : min=0 max=127 step=1 default=57343 value=28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saturation 0x00980902 (int)    : min=0 max=127 step=1 default=57343 value=40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    hue 0x00980903 (int)    : min=-15 max=15 step=1 default=-8193 value=0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bae1cfe7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bae1cfe7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1dbec179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31dbec179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v4l2-ctl  --list-formats-ext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ioctl: VIDIOC_ENUM_FMT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Type: Video Capture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[0]: 'YUYV' (YUYV 4:2:2)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Size: Discrete 640x480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Size: Discrete 352x288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Size: Discrete 320x240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Size: Discrete 176x144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Size: Discrete 160x120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 Interval: Discrete 0.033s (30.000 fps)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1dbec179a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31dbec179a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v4l2-ctl -d /dev/video0 --set-fmt-video=width=320,height=240,pixelformat=0 --stream-mmap --stream-count=1 --stream-to=test.raw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1dbec179a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1dbec179a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v4l2-ctl  -L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User Controls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brightness 0x00980900 (int)    : min=0 max=255 step=1 default=-8193 value=113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  contrast 0x00980901 (int)    : min=0 max=127 step=1 default=57343 value=28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              saturation 0x00980902 (int)    : min=0 max=127 step=1 default=57343 value=40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       hue 0x00980903 (int)    : min=-15 max=15 step=1 default=-8193 value=0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v4l2-ctl -L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User Controls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brightness 0x00980900 (int)    : min=0 max=255 step=1 default=-8193 value=128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  contrast 0x00980901 (int)    : min=0 max=255 step=1 default=57343 value=32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saturation 0x00980902 (int)    : min=0 max=255 step=1 default=57343 value=32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white_balance_automatic 0x0098090c (bool)   : default=1 value=1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      gain 0x00980913 (int)    : min=0 max=255 step=1 default=57343 value=131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power_line_frequency 0x00980918 (menu)   : min=0 max=2 default=2 value=2 (60 Hz)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			0: Disabled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			1: 50 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			2: 60 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white_balance_temperature 0x0098091a (int)    : min=0 max=10000 step=10 default=61432 value=6150 flags=inactive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 sharpness 0x0098091b (int)    : min=0 max=255 step=1 default=57343 value=24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backlight_compensation 0x0098091c (int)    : min=0 max=1 step=1 default=57343 value=0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Camera Controls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auto_exposure 0x009a0901 (menu)   : min=0 max=3 default=0 value=3 (Aperture Priority Mode)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			1: Manual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			3: Aperture Priority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exposure_time_absolute 0x009a0902 (int)    : min=1 max=10000 step=1 default=166 value=656 flags=inactive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exposure_dynamic_framerate 0x009a0903 (bool)   : default=0 value=1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1dbec179a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1dbec179a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v4l2-ctl  -c brightness=127</a:t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1dbec179a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31dbec179a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1f840b6e8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1f840b6e8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0afb02b9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0afb02b9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https://atceiling.blogspot.com/2019/10/arduino74pca9685servo.html#google_vignette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https://www.handsontec.com/dataspecs/motor_fan/MG996R.pdf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https://howtomechatronics.com/how-it-works/how-servo-motors-work-how-to-control-servos-using-arduino/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fc68c4b4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fc68c4b4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https://atceiling.blogspot.com/2019/10/arduino74pca9685servo.html#google_vignette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https://www.handsontec.com/dataspecs/motor_fan/MG996R.pdf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https://howtomechatronics.com/how-it-works/how-servo-motors-work-how-to-control-servos-using-arduino/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a80b2ad1d74b6bf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a80b2ad1d74b6bf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2ee694bc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2ee694bc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f840b6e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f840b6e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Courier New"/>
              <a:buChar char="●"/>
            </a:pPr>
            <a:r>
              <a:rPr b="1" lang="zh-TW" sz="10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 login, enter to terminal,</a:t>
            </a:r>
            <a:endParaRPr b="1"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Courier New"/>
              <a:buChar char="○"/>
            </a:pPr>
            <a:r>
              <a:rPr b="1" lang="zh-TW" sz="10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ssh pi@</a:t>
            </a:r>
            <a:r>
              <a:rPr b="1" lang="zh-TW" sz="1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192.168.0.197</a:t>
            </a:r>
            <a:endParaRPr b="1" sz="10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Courier New"/>
              <a:buChar char="●"/>
            </a:pPr>
            <a:r>
              <a:rPr b="1" lang="zh-TW" sz="10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less password login</a:t>
            </a:r>
            <a:endParaRPr b="1"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Courier New"/>
              <a:buChar char="○"/>
            </a:pPr>
            <a:r>
              <a:rPr b="1" lang="zh-TW" sz="1000" u="sng">
                <a:solidFill>
                  <a:srgbClr val="1155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http://blog.ittraining.com.tw/2016/08/raspberry-pi-ssh.html</a:t>
            </a:r>
            <a:endParaRPr b="1"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Char char="○"/>
            </a:pPr>
            <a:r>
              <a:t/>
            </a:r>
            <a:endParaRPr b="1" sz="10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2ee694bc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2ee694bc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2ee694bc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2ee694bc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2baa00464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2baa0046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5e8c46cc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5e8c46cc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5e8c46cc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35e8c46cc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5e7e2b90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5e7e2b90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54669de9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354669de9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6823052e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6823052e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6823052e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36823052e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 subprocess</a:t>
            </a:r>
            <a:endParaRPr sz="17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process = subprocess.Popen("bluetoothctl pairable off", shell=True)</a:t>
            </a:r>
            <a:endParaRPr sz="17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673f1764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3673f1764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905d8d6fb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f905d8d6f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6823052e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36823052e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https://drive.google.com/drive/folders/1b2czf9JdCLnVCZCX8_nwwy_3PVAY8U9R?usp=drive_link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3676d50188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3676d5018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https://drive.google.com/drive/folders/1b2czf9JdCLnVCZCX8_nwwy_3PVAY8U9R?usp=drive_link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332cd382c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332cd382c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ca4c0b4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ca4c0b4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905d8d6f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905d8d6f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80b2ad1d74b6b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80b2ad1d74b6b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time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subprocess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argparse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get_ether_id():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string = ""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out = subprocess.Popen(['ifconfig'],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stdout=subprocess.PIPE,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stderr=subprocess.STDOUT)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stdout,stderr = out.communicate()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#print(stdout, type(stdout))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words = stdout.split(b'\n')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try: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search1 = b'wlan0'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search2 = 'ether '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for index in range(len(words)):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#print(words[index])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if search1 == words[index][:len(search1)]: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index += 1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while index &lt; len(words):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string = str(words[index]) # get next line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#print("string:"+string)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sub_index = string.find(search2)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if sub_index != -1: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string = string[sub_index + len(search2):]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string = string[:string.find(' ')]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#print(string)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break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index += 1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break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#print(stderr)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except: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pass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return string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get_ip_address():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string = ""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out = subprocess.Popen(['ifconfig'],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stdout=subprocess.PIPE,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stderr=subprocess.STDOUT)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stdout,stderr = out.communicate()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#print(stdout, type(stdout))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words = stdout.split(b'\n')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try: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search1 = b'wlan0'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search2 = 'inet '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for index in range(len(words)):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#print(words[index])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if search1 == words[index][:len(search1)]: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string = str(words[index+1]) # get next line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sub_index = string.find(search2)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string = string[sub_index + len(search2):]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string = string[:string.find(' ')]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#print(string)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break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#print(stderr)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except: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pass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return string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etherID = ""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ip = ""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etherID = get_ether_id()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print("ether:", etherID)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ip = get_ip_address()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print("ip:", ip)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if len(ip) &gt; 0: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break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time.sleep(1)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queryPort = 55051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responsePort = 55052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source_ip="0.0.0.0"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source_port=queryPort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sock = socket.socket(socket.AF_INET, socket.SOCK_DGRAM)    # SOCK_DGRAM for UDP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sock.settimeout(None) # Set a timeout on blocking socket operations. blocking mode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sock.setsockopt(socket.SOL_SOCKET, socket.SO_REUSEADDR, 1) # the SO_REUSEADDR flag tells the kernel to reuse a local socket in TIME_WAIT state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sock.bind((source_ip, source_port))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try: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buf, addr = sock.recvfrom(2048)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print("recvfrom:", addr)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print("buf:", buf)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if len(buf) &gt; 0: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applyEtherID = buf.decode('utf-8')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if applyEtherID == etherID: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print("Matched!")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sock.sendto(bytes(ip, "utf-8"), (addr[0], responsePort))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received = True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except KeyboardInterrupt: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break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except Exception: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received = False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break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print("close")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sock.close()</a:t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80b2ad1d74b6bf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80b2ad1d74b6bf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80b2ad1d74b6bf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80b2ad1d74b6bf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80b2ad1d74b6bf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80b2ad1d74b6bf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USAGE: python SendUDP.py -b 0 -i 192.168.50.127 -p 54320 -d "ABCDE"</a:t>
            </a:r>
            <a:endParaRPr sz="17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USAGE: python SendUDP.py -b 1 -p 54320 -d "HI"</a:t>
            </a:r>
            <a:endParaRPr sz="17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endParaRPr sz="17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argparse</a:t>
            </a:r>
            <a:endParaRPr sz="17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endParaRPr sz="17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argparse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ArgumentParser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add_argument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'--data2send'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'-d'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help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'The data send to target.'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parse_args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ether_address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endParaRPr sz="1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.data2send 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ether_address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"Input Ethernet Address:"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ether_address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.data2send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AF_INET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SOCK_DGRAM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IPPROTO_UDP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   </a:t>
            </a:r>
            <a:r>
              <a:rPr lang="zh-TW" sz="17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SOCK_DGRAM for UDP</a:t>
            </a:r>
            <a:endParaRPr sz="17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7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Set a timeout on blocking socket operations. 1 seconds</a:t>
            </a:r>
            <a:endParaRPr sz="17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setsockopt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SOL_SOCKET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SO_REUSEADDR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7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the SO_REUSEADDR flag tells the kernel to reuse a local socket in TIME_WAIT state</a:t>
            </a:r>
            <a:endParaRPr sz="17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setsockopt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SOL_SOCKET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SO_BROADCAST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"255.255.255.255"</a:t>
            </a:r>
            <a:endParaRPr sz="1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queryPort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55051</a:t>
            </a:r>
            <a:endParaRPr sz="17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responsePort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55052</a:t>
            </a:r>
            <a:endParaRPr sz="17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source_ip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"0.0.0.0"</a:t>
            </a:r>
            <a:endParaRPr sz="1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source_ip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responsePort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"sendto:"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queryPort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sendto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bytes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ether_address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queryPort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7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buf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addr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recvfrom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2048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"recvfrom:"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addr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"buf:"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buf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sz="17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sz="17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7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7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sz="17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17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zh-TW" sz="17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80b2ad1d74b6bf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80b2ad1d74b6bf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USAGE: python SendUDP.py -b 0 -i 192.168.50.127 -p 54320 -d "ABCDE"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USAGE: python SendUDP.py -b 1 -p 54320 -d "HI"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endParaRPr sz="13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argparse</a:t>
            </a:r>
            <a:endParaRPr sz="13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argparse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ArgumentParser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add_argument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'--broadcast'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'-b'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help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'Broadcast User-datagram?'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add_argument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'--ip'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'-i'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"255.255.255.255"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help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'Target IP address.'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add_argument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'--port'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'-p'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54320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help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'Port number of target.'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add_argument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'--data2send'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'-d'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"&lt;no data&gt;"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help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'The data send to target.'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parse_args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AF_INET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SOCK_DGRAM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IPPROTO_UDP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SOCK_DGRAM for UDP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Set a timeout on blocking socket operations. 2 seconds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setsockopt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SOL_SOCKET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SO_REUSEADDR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the SO_REUSEADDR flag tells the kernel to reuse a local socket in TIME_WAIT state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.broadcast 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setsockopt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SOL_SOCKET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SO_BROADCAST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"255.255.255.255"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.ip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"sendto:"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.port)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sendto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bytes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.data2send, 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.port))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80b2ad1d74b6bf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80b2ad1d74b6bf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​​​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endParaRPr sz="13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argparse</a:t>
            </a:r>
            <a:endParaRPr sz="13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argparse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ArgumentParser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add_argument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'--port'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'-p'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54321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help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'Port number of target.'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parse_args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port:"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.port)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source_ip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"0.0.0.0"</a:t>
            </a:r>
            <a:endParaRPr sz="13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source_port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.port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AF_INET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SOCK_DGRAM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  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SOCK_DGRAM for UDP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Set a timeout on blocking socket operations. 60 seconds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setsockopt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SOL_SOCKET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socket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SO_REUSEADDR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the SO_REUSEADDR flag tells the kernel to reuse a local socket in TIME_WAIT state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source_ip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source_port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buf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addr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recvfrom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2048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"recvfrom:"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addr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received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3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received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3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905d8d6fb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905d8d6fb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648da6c3fe4a43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648da6c3fe4a43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ea70aa8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4ea70aa8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https://www.aranacorp.com/en/using-a-pca9685-module-with-raspberry-pi/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648da6c3fe4a43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648da6c3fe4a43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https://www.aranacorp.com/en/using-a-pca9685-module-with-raspberry-pi/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905d8d6f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905d8d6f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https://www.raspberrypi.org/downloads/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35ceccd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35ceccd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ea70aa80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4ea70aa8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ea70aa80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4ea70aa80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3ccd392413589fc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3ccd392413589fc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3ccd392413589fc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3ccd392413589fc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3ccd392413589fc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3ccd392413589fc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f42b5a20ba82f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f42b5a20ba82f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0cd455d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0cd455d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​​​​​​​​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numpy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endParaRPr sz="13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pyplot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endParaRPr sz="13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pulseTable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458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526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581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639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690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757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817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882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932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981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1030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1083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1134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1184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1235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1279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1327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1381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1434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1486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1541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1598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1651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1702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1754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1803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1852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1901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1949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1998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2046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2100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2164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2223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2281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2334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2398</a:t>
            </a:r>
            <a:endParaRPr sz="13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]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plot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plot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pulseTable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'r'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'MG 996R'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xlabel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'Angle'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ylabel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'Pulse'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legend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3ccd392413589fc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3ccd392413589fc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751321013430d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751321013430d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905d8d6f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905d8d6f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https://www.raspberrypi.org/downloads/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f96e01bef1b5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9f96e01bef1b5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ea70aa80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ea70aa8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​​​​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https://drive.google.com/drive/folders/1YGeGPAp92h-e92OC9geTdfxC5wVcoTnv?usp=drive_link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https://drive.google.com/drive/folders/1KZ8OhfG41qY9Ioy2cyFpBe449bydH7_j?usp=drive_link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https://youtu.be/zwDQBFOvp1w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0c9247b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0c9247b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117a8b2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117a8b2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​​​​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https://drive.google.com/drive/folders/1YGeGPAp92h-e92OC9geTdfxC5wVcoTnv?usp=drive_link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https://drive.google.com/drive/folders/1KZ8OhfG41qY9Ioy2cyFpBe449bydH7_j?usp=drive_link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0cd455d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0cd455d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2ee2ee3107649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a2ee2ee3107649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1c99f319a30ee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1c99f319a30ee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 time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 tty, sys, termios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 cv2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 PCA9685_MG996R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Initialise the PCA9685 using the default address (0x40).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pwm = PCA9685_MG996R.PCA9685_MG996R(PCA9685_MG996R.PCA9685_ADDRESS)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_frame_width = int(800)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_frame_height = int(600)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cap = cv2.VideoCapture(0)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#ret = cap.set(cv2.CAP_PROP_FRAME_WIDTH,_frame_width)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#ret = cap.set(cv2.CAP_PROP_FRAME_HEIGHT,_frame_height)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#fourcc = cv2.VideoWriter_fourcc(*'XVID')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#out = cv2.VideoWriter('output.avi', fourcc, 20.0, (_frame_width,  _frame_height))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Alternatively specify a different address and/or bus: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#pwm = Adafruit_PCA9685.PCA9685(address=0x41, busnum=2)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MG996R TEST RESULT : 400 us ~ 2722 us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FREQUENCY           50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frequency = 50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Set frequency to 50hz, good for servos.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pwm.set_pwm_freq(frequency)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channel = 0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print("move to angle 90")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pwm.rotate_to_angle( channel, 90)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input("Press Enter to continue.")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for angle in range(0, 180+1, 5):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print("angle:",angle)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pwm.rotate_to_angle( channel, angle)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time.sleep(1.5)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_, image = cap.read()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font = cv2.FONT_HERSHEY_SIMPLEX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cv2.putText(image, str(angle), (200,100), font, 4, (255,255,255), 5, cv2.LINE_AA)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file_name = "Capture%3s.jpg" % str(angle)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file_name = file_name.replace(' ','0')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cv2.imwrite(file_name, image)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#take a picture and mark angle, and write to file with name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#time.sleep(1)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cap.release()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pwm.rotate_to_angle( channel, 90)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filedescriptors = termios.tcgetattr(sys.stdin)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tty.setcbreak(sys.stdin)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pulse_width = 1500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keyin =sys.stdin.read(1)[0]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if keyin == ']':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pulse_width += 1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pwm.set_servo_pulse(channel, pulse_width)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print( pulse_width)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if keyin == '[':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pulse_width -= 1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pwm.set_servo_pulse(channel, pulse_width)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print( pulse_width)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if keyin == 'q':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break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termios.tcsetattr(sys.stdin, termios.TCSADRAIN, filedescriptors)</a:t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648da6c3fe4a43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648da6c3fe4a43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648da6c3fe4a43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648da6c3fe4a43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49b49f9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49b49f9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157fc1c2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157fc1c2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49b49f9a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49b49f9a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549b49f9a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549b49f9a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49b49f9a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49b49f9a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49b49f9a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49b49f9a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549b49f9a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549b49f9a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549b49f9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549b49f9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49b49f9a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549b49f9a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49b49f9a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549b49f9a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549b49f9a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549b49f9a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49b49f9a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549b49f9a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157fc1c2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157fc1c2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80c8e87cc847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880c8e87cc847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49b49f9a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549b49f9a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49b49f9a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49b49f9a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49b49f9a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549b49f9a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49b49f9a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549b49f9a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49b49f9a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49b49f9a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49b49f9a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49b49f9a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549b49f9a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549b49f9a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49b49f9a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49b49f9a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49b49f9a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49b49f9a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157fc1c2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157fc1c2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​​​​​​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https://www.raspberrypi.com/documentation/computers/config_txt.html#what-is-config-txt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https://www.raspberrypi.com/documentation/computers/config_txt.html#enable_uart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556f8f112a2254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556f8f112a2254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549b49f9a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549b49f9a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49b49f9a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49b49f9a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49b49f9a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549b49f9a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549b49f9a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549b49f9a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c8483cc668ac25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7c8483cc668ac25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549b49f9a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549b49f9a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549b49f9a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549b49f9a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549b49f9a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549b49f9a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549b49f9a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549b49f9a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157fc1c2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157fc1c2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49b49f9a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49b49f9a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549b49f9a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549b49f9a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549b49f9a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549b49f9a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549b49f9a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549b49f9a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549b49f9a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549b49f9a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549b49f9a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549b49f9a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549b49f9a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549b49f9a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49b49f9a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49b49f9a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ea8b88ece3e14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ea8b88ece3e14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ea8b88ece3e14c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ea8b88ece3e14c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ba43555527b43bb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ba43555527b43bb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ea8b88ece3e14c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ea8b88ece3e14c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ea8b88ece3e14c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ea8b88ece3e14c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ea8b88ece3e14c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ea8b88ece3e14c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49b49f9a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49b49f9a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549b49f9a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549b49f9a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549b49f9a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549b49f9a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549b49f9a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549b49f9a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b8693e6b200ba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b8693e6b200ba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1e62e626fc0be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1e62e626fc0be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549b49f9a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549b49f9a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8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youtu.be/HzDljKhskx8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youtu.be/6pXPRxoAu4A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youtu.be/RLjKLzv49i8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7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0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4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3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9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://pose.py" TargetMode="External"/><Relationship Id="rId4" Type="http://schemas.openxmlformats.org/officeDocument/2006/relationships/hyperlink" Target="https://youtu.be/ZVWYhVglykE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2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0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4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7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hiark.greenend.org.uk/~sgtatham/putty/latest.html" TargetMode="External"/><Relationship Id="rId4" Type="http://schemas.openxmlformats.org/officeDocument/2006/relationships/hyperlink" Target="https://www.ez2o.com/LIB/ezDownload/files/572/fssk52hj8xm.zip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4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8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9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6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5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2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4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8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0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2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6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3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7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8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19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0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9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hyperlink" Target="https://datasheets.raspberrypi.com/camera/picamera2-manual.pdf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6.png"/><Relationship Id="rId4" Type="http://schemas.openxmlformats.org/officeDocument/2006/relationships/image" Target="../media/image113.png"/><Relationship Id="rId5" Type="http://schemas.openxmlformats.org/officeDocument/2006/relationships/image" Target="../media/image11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hyperlink" Target="https://zh.wikipedia.org/wiki/%E8%89%B2%E7%9B%B8" TargetMode="External"/><Relationship Id="rId4" Type="http://schemas.openxmlformats.org/officeDocument/2006/relationships/hyperlink" Target="https://zh.wikipedia.org/wiki/%E8%89%B2%E5%BA%A6_(%E8%89%B2%E5%BD%A9%E5%AD%A6)" TargetMode="External"/><Relationship Id="rId11" Type="http://schemas.openxmlformats.org/officeDocument/2006/relationships/hyperlink" Target="https://zh.wikipedia.org/wiki/%E6%98%8E%E5%BA%A6" TargetMode="External"/><Relationship Id="rId10" Type="http://schemas.openxmlformats.org/officeDocument/2006/relationships/hyperlink" Target="https://zh.wikipedia.org/wiki/%E8%89%B2%E5%BA%A6_(%E8%89%B2%E5%BD%A9%E5%AD%A6)" TargetMode="External"/><Relationship Id="rId9" Type="http://schemas.openxmlformats.org/officeDocument/2006/relationships/hyperlink" Target="https://zh.wikipedia.org/wiki/%E9%BB%84%E8%89%B2" TargetMode="External"/><Relationship Id="rId5" Type="http://schemas.openxmlformats.org/officeDocument/2006/relationships/hyperlink" Target="https://zh.wikipedia.org/wiki/%E6%98%8E%E5%BA%A6" TargetMode="External"/><Relationship Id="rId6" Type="http://schemas.openxmlformats.org/officeDocument/2006/relationships/hyperlink" Target="https://zh.wikipedia.org/wiki/%E8%89%B2%E7%9B%B8" TargetMode="External"/><Relationship Id="rId7" Type="http://schemas.openxmlformats.org/officeDocument/2006/relationships/hyperlink" Target="https://zh.wikipedia.org/wiki/%E9%A2%9C%E8%89%B2" TargetMode="External"/><Relationship Id="rId8" Type="http://schemas.openxmlformats.org/officeDocument/2006/relationships/hyperlink" Target="https://zh.wikipedia.org/wiki/%E7%BA%A2%E8%89%B2" TargetMode="Externa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hyperlink" Target="https://youtu.be/JHTgdT4MN1s" TargetMode="Externa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chiark.greenend.org.uk/~sgtatham/putty/download.html" TargetMode="Externa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hyperlink" Target="https://drive.google.com/file/d/1_rArU85gRt0cVH9c5PW1HqAZBLyRILD4/view?usp=drive_link" TargetMode="Externa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hyperlink" Target="https://drive.google.com/drive/folders/1SneImlLwT-PFe7XVbVU0FrEsLpPSEnBM?usp=drive_link" TargetMode="Externa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hyperlink" Target="http://node.js" TargetMode="External"/><Relationship Id="rId4" Type="http://schemas.openxmlformats.org/officeDocument/2006/relationships/hyperlink" Target="https://nodejs.org/en/download" TargetMode="Externa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21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hyperlink" Target="https://drive.google.com/drive/folders/1YGeGPAp92h-e92OC9geTdfxC5wVcoTnv?usp=drive_link" TargetMode="External"/><Relationship Id="rId4" Type="http://schemas.openxmlformats.org/officeDocument/2006/relationships/hyperlink" Target="https://www.tinkercad.com/things/jkAXoQ1gr2D-robot-ii-share/edit?sharecode=5Tj7B5X_g80pfedDJHGz_p-wZnBkvelBl4_hjtx1VJ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filezilla-project.org/download.php?type=clien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raspberrypi.com/documentation/computers/getting-started.html" TargetMode="External"/><Relationship Id="rId4" Type="http://schemas.openxmlformats.org/officeDocument/2006/relationships/hyperlink" Target="https://www.raspberrypi.com/documentation/computers/raspberry-pi.html#gpio-and-the-40-pin-head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realvnc.com/download/viewer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raspberrypi.org/downloads/" TargetMode="External"/><Relationship Id="rId4" Type="http://schemas.openxmlformats.org/officeDocument/2006/relationships/hyperlink" Target="https://www.raspberrypi.com/software/operating-systems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Relationship Id="rId5" Type="http://schemas.openxmlformats.org/officeDocument/2006/relationships/image" Target="../media/image2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g"/><Relationship Id="rId4" Type="http://schemas.openxmlformats.org/officeDocument/2006/relationships/image" Target="../media/image21.jpg"/><Relationship Id="rId5" Type="http://schemas.openxmlformats.org/officeDocument/2006/relationships/image" Target="../media/image2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jpg"/><Relationship Id="rId4" Type="http://schemas.openxmlformats.org/officeDocument/2006/relationships/image" Target="../media/image30.jpg"/><Relationship Id="rId5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tinkercad.com/things/hlWKixl5oFG-holders-share/edit?sharecode=X1Ba6r4_iH1Cdun8uYq9vYASLYNjniDtvRwi9aNWVYo" TargetMode="External"/><Relationship Id="rId4" Type="http://schemas.openxmlformats.org/officeDocument/2006/relationships/image" Target="../media/image37.jpg"/><Relationship Id="rId5" Type="http://schemas.openxmlformats.org/officeDocument/2006/relationships/image" Target="../media/image3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youtu.be/zwDQBFOvp1w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jpg"/><Relationship Id="rId4" Type="http://schemas.openxmlformats.org/officeDocument/2006/relationships/image" Target="../media/image40.jpg"/><Relationship Id="rId5" Type="http://schemas.openxmlformats.org/officeDocument/2006/relationships/image" Target="../media/image38.jpg"/><Relationship Id="rId6" Type="http://schemas.openxmlformats.org/officeDocument/2006/relationships/image" Target="../media/image4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7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6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4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4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8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0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2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6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3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9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6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8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5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3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機器人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Charlie Lee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接腳配置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550" y="1307850"/>
            <a:ext cx="5845052" cy="335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212650" y="2078875"/>
            <a:ext cx="3069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中間標示為控制板接腳號碼Board: P1～P40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儘量指定沒有特殊定義的接腳來使用</a:t>
            </a:r>
            <a:endParaRPr sz="15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1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8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基本支架組合安裝</a:t>
            </a:r>
            <a:endParaRPr/>
          </a:p>
        </p:txBody>
      </p:sp>
      <p:sp>
        <p:nvSpPr>
          <p:cNvPr id="831" name="Google Shape;831;p11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參考影片：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https://youtu.be/HzDljKhskx8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安裝關節伺服馬達</a:t>
            </a:r>
            <a:endParaRPr/>
          </a:p>
        </p:txBody>
      </p:sp>
      <p:sp>
        <p:nvSpPr>
          <p:cNvPr id="837" name="Google Shape;837;p1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參考影片：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https://youtu.be/6pXPRxoAu4A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安裝電路線路連接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參考影片：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https://youtu.be/RLjKLzv49i8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接腳配置</a:t>
            </a:r>
            <a:endParaRPr/>
          </a:p>
        </p:txBody>
      </p:sp>
      <p:pic>
        <p:nvPicPr>
          <p:cNvPr id="849" name="Google Shape;84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550" y="1307850"/>
            <a:ext cx="5845052" cy="3355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212650" y="2078875"/>
            <a:ext cx="3069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中間標示為控制板接腳號碼Board: P1～P40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儘量指定沒有特殊定義的接腳來使用</a:t>
            </a:r>
            <a:endParaRPr sz="15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 Servo（舵機）前，需要先定位，或之後用 pose 程式調整</a:t>
            </a:r>
            <a:endParaRPr/>
          </a:p>
        </p:txBody>
      </p:sp>
      <p:sp>
        <p:nvSpPr>
          <p:cNvPr id="856" name="Google Shape;856;p1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PCA9685 &gt; Pi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V+ &gt; 5V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VCC &gt; PIN 1(3.3V)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GND &gt; GND</a:t>
            </a:r>
            <a:r>
              <a:rPr lang="zh-TW"/>
              <a:t>(pin 6,9,14)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SDA &gt; PIN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SCL &gt; PIN 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Servo &gt; PCA9685: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#0</a:t>
            </a:r>
            <a:endParaRPr/>
          </a:p>
        </p:txBody>
      </p:sp>
      <p:pic>
        <p:nvPicPr>
          <p:cNvPr id="857" name="Google Shape;85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1688"/>
            <a:ext cx="4297250" cy="322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安裝角度</a:t>
            </a:r>
            <a:endParaRPr/>
          </a:p>
        </p:txBody>
      </p:sp>
      <p:sp>
        <p:nvSpPr>
          <p:cNvPr id="863" name="Google Shape;863;p1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90度 ： 0， 4，5，8，12，13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45度：1，2，3，6，9，10，11，14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垂直：7，15（伸展範圍：上，前，下）</a:t>
            </a:r>
            <a:endParaRPr/>
          </a:p>
        </p:txBody>
      </p:sp>
      <p:pic>
        <p:nvPicPr>
          <p:cNvPr id="864" name="Google Shape;86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校準後</a:t>
            </a:r>
            <a:endParaRPr/>
          </a:p>
        </p:txBody>
      </p:sp>
      <p:sp>
        <p:nvSpPr>
          <p:cNvPr id="870" name="Google Shape;870;p1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套上驅動盤，並鎖上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圖為 0度，或90度</a:t>
            </a:r>
            <a:endParaRPr/>
          </a:p>
        </p:txBody>
      </p:sp>
      <p:pic>
        <p:nvPicPr>
          <p:cNvPr id="871" name="Google Shape;87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adjustment</a:t>
            </a:r>
            <a:endParaRPr/>
          </a:p>
        </p:txBody>
      </p:sp>
      <p:sp>
        <p:nvSpPr>
          <p:cNvPr id="877" name="Google Shape;877;p1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#1 right 45 degree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#2 left 45 degree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#3 right 45 degree</a:t>
            </a:r>
            <a:endParaRPr/>
          </a:p>
        </p:txBody>
      </p:sp>
      <p:pic>
        <p:nvPicPr>
          <p:cNvPr id="878" name="Google Shape;87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087" y="196875"/>
            <a:ext cx="3562314" cy="474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角度計算</a:t>
            </a:r>
            <a:endParaRPr/>
          </a:p>
        </p:txBody>
      </p:sp>
      <p:sp>
        <p:nvSpPr>
          <p:cNvPr id="884" name="Google Shape;884;p1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#1 45</a:t>
            </a:r>
            <a:r>
              <a:rPr lang="zh-TW"/>
              <a:t>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#2 45度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#2-3 固定 45度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#3 -45度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45 + 45 +45 -45 = 90度</a:t>
            </a:r>
            <a:endParaRPr/>
          </a:p>
        </p:txBody>
      </p:sp>
      <p:pic>
        <p:nvPicPr>
          <p:cNvPr id="885" name="Google Shape;885;p121" title="IMG_1634 cop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498" y="388750"/>
            <a:ext cx="3274499" cy="436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無桌面的控制參考：序列埠(Serial Port)連線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PL2302HX USB轉TTL序列埠傳輸線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pin 8 接: 白線 / CH340: RXD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pin 10 接: 綠線 / CH340: TXD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黑線接 GND (pin 6,9,14)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紅線不用接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200" y="848325"/>
            <a:ext cx="3805946" cy="285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200" y="3257501"/>
            <a:ext cx="2404997" cy="180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adjustment</a:t>
            </a:r>
            <a:endParaRPr/>
          </a:p>
        </p:txBody>
      </p:sp>
      <p:sp>
        <p:nvSpPr>
          <p:cNvPr id="891" name="Google Shape;891;p1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#9 left 45 degree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#10 right 45 degree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#11 left 45 degree</a:t>
            </a:r>
            <a:endParaRPr/>
          </a:p>
        </p:txBody>
      </p:sp>
      <p:pic>
        <p:nvPicPr>
          <p:cNvPr id="892" name="Google Shape;89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299" y="290363"/>
            <a:ext cx="3422098" cy="4562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角度計算</a:t>
            </a:r>
            <a:endParaRPr/>
          </a:p>
        </p:txBody>
      </p:sp>
      <p:sp>
        <p:nvSpPr>
          <p:cNvPr id="898" name="Google Shape;898;p1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#9 135</a:t>
            </a:r>
            <a:r>
              <a:rPr lang="zh-TW"/>
              <a:t>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#A -45度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#A-#B -45度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#B +45度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135 - 45 - 45 +45 = 90度</a:t>
            </a:r>
            <a:endParaRPr/>
          </a:p>
        </p:txBody>
      </p:sp>
      <p:pic>
        <p:nvPicPr>
          <p:cNvPr id="899" name="Google Shape;899;p123" title="IMG_16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024" y="229088"/>
            <a:ext cx="3513976" cy="4685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45 度角轉盤</a:t>
            </a:r>
            <a:endParaRPr/>
          </a:p>
        </p:txBody>
      </p:sp>
      <p:sp>
        <p:nvSpPr>
          <p:cNvPr id="905" name="Google Shape;905;p1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關節機械調整</a:t>
            </a:r>
            <a:endParaRPr/>
          </a:p>
        </p:txBody>
      </p:sp>
      <p:sp>
        <p:nvSpPr>
          <p:cNvPr id="912" name="Google Shape;912;p1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利用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pose.py</a:t>
            </a:r>
            <a:r>
              <a:rPr lang="zh-TW"/>
              <a:t> 調整及獲得偏差值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將到達理性角度的偏差寫入 adjust.dat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拷貝進 機器人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影片參考：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https://youtu.be/ZVWYhVglykE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如何將原始碼拷貝進去 Pi？</a:t>
            </a:r>
            <a:endParaRPr/>
          </a:p>
        </p:txBody>
      </p:sp>
      <p:sp>
        <p:nvSpPr>
          <p:cNvPr id="918" name="Google Shape;918;p126"/>
          <p:cNvSpPr txBox="1"/>
          <p:nvPr>
            <p:ph idx="1" type="body"/>
          </p:nvPr>
        </p:nvSpPr>
        <p:spPr>
          <a:xfrm>
            <a:off x="1297500" y="1271325"/>
            <a:ext cx="7038900" cy="3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方式一：使用 FileFilla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方式二：假設在電腦下，有一個檔案 servo_test.py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在 PuTTY （Pi）裏面，執行 vi 編輯器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vi servo_test.py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按 i （Insert mode），進入編寫模式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在電腦端的編輯器 選擇程式碼，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按下 &lt;Ctrl-a&gt; (選擇全部</a:t>
            </a:r>
            <a:r>
              <a:rPr lang="zh-TW"/>
              <a:t>）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&lt;Ctrl-c&gt; （拷貝）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到 PuTTY 的 vi 下，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按下滑鼠右鍵（自動貼上）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按 Esc 鍵，離開編輯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輸入 :w&lt;Enter&gt; ，寫入程式碼到 servo_test.py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輸入 :q&lt;Enter&gt;，離開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( MacOS，直接 用 nano server_test.py，貼上程式）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025" y="907726"/>
            <a:ext cx="4437377" cy="332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2" name="Google Shape;93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50" y="748674"/>
            <a:ext cx="2734649" cy="364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16 門 PWM 控制器</a:t>
            </a:r>
            <a:endParaRPr/>
          </a:p>
        </p:txBody>
      </p:sp>
      <p:sp>
        <p:nvSpPr>
          <p:cNvPr id="938" name="Google Shape;938;p1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9" name="Google Shape;93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800" y="1307850"/>
            <a:ext cx="5114199" cy="38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16 </a:t>
            </a:r>
            <a:r>
              <a:rPr lang="zh-TW"/>
              <a:t>門 </a:t>
            </a:r>
            <a:r>
              <a:rPr lang="zh-TW"/>
              <a:t>PWM </a:t>
            </a:r>
            <a:r>
              <a:rPr lang="zh-TW"/>
              <a:t>控制器接線</a:t>
            </a:r>
            <a:endParaRPr/>
          </a:p>
        </p:txBody>
      </p:sp>
      <p:sp>
        <p:nvSpPr>
          <p:cNvPr id="945" name="Google Shape;945;p1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643437" y="642937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固定</a:t>
            </a:r>
            <a:endParaRPr/>
          </a:p>
        </p:txBody>
      </p:sp>
      <p:sp>
        <p:nvSpPr>
          <p:cNvPr id="952" name="Google Shape;952;p1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利用橡皮筋彈性固定</a:t>
            </a:r>
            <a:endParaRPr/>
          </a:p>
        </p:txBody>
      </p:sp>
      <p:pic>
        <p:nvPicPr>
          <p:cNvPr id="953" name="Google Shape;95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86" y="1116149"/>
            <a:ext cx="3881616" cy="291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無桌面的控制參考：序列埠(Serial Port)連線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311700" y="1468825"/>
            <a:ext cx="85206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安裝 Windows 控制端程式：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	安裝 PuTTY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		</a:t>
            </a:r>
            <a:r>
              <a:rPr lang="zh-TW" sz="1500" u="sng">
                <a:solidFill>
                  <a:schemeClr val="hlink"/>
                </a:solidFill>
                <a:hlinkClick r:id="rId3"/>
              </a:rPr>
              <a:t>https://www.chiark.greenend.org.uk/~sgtatham/putty/latest.html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	在 Connection type 下，選 Serial，填寫 Serial line 及 Speed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		Serial line 內容參考到‘裝置管理員’下的‘連結埠’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			驅動程式：</a:t>
            </a:r>
            <a:r>
              <a:rPr lang="zh-TW" sz="1200" u="sng">
                <a:solidFill>
                  <a:schemeClr val="hlink"/>
                </a:solidFill>
                <a:hlinkClick r:id="rId4"/>
              </a:rPr>
              <a:t>https://www.ez2o.com/LIB/ezDownload/files/572/fssk52hj8xm.zip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		Speed 填寫 115200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		</a:t>
            </a:r>
            <a:r>
              <a:rPr lang="zh-TW" u="sng">
                <a:solidFill>
                  <a:srgbClr val="FFFF00"/>
                </a:solidFill>
              </a:rPr>
              <a:t>左邊 </a:t>
            </a:r>
            <a:r>
              <a:rPr lang="zh-TW" sz="1200" u="sng">
                <a:solidFill>
                  <a:srgbClr val="FFFF00"/>
                </a:solidFill>
              </a:rPr>
              <a:t>Connection &gt; Serial </a:t>
            </a:r>
            <a:r>
              <a:rPr lang="zh-TW" sz="1200" u="sng">
                <a:solidFill>
                  <a:srgbClr val="FFFF00"/>
                </a:solidFill>
              </a:rPr>
              <a:t>下，Flow control 改成 None</a:t>
            </a:r>
            <a:endParaRPr sz="1200" u="sng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	按 Open 開始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	</a:t>
            </a:r>
            <a:endParaRPr sz="15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吊車</a:t>
            </a:r>
            <a:endParaRPr/>
          </a:p>
        </p:txBody>
      </p:sp>
      <p:sp>
        <p:nvSpPr>
          <p:cNvPr id="959" name="Google Shape;959;p132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讓單一舵機支撐一個姿勢太久，容易發燙、燒毀。需要利用吊車先收集、調整各個關節的角度資料後，才實際落地行走</a:t>
            </a:r>
            <a:endParaRPr/>
          </a:p>
        </p:txBody>
      </p:sp>
      <p:pic>
        <p:nvPicPr>
          <p:cNvPr id="960" name="Google Shape;96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250" y="947900"/>
            <a:ext cx="2648139" cy="353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關節位置</a:t>
            </a:r>
            <a:endParaRPr/>
          </a:p>
        </p:txBody>
      </p:sp>
      <p:sp>
        <p:nvSpPr>
          <p:cNvPr id="966" name="Google Shape;966;p1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7" name="Google Shape;96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774" y="248013"/>
            <a:ext cx="3485629" cy="46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吊車</a:t>
            </a:r>
            <a:endParaRPr/>
          </a:p>
        </p:txBody>
      </p:sp>
      <p:sp>
        <p:nvSpPr>
          <p:cNvPr id="973" name="Google Shape;973;p1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綁線及掛鉤</a:t>
            </a:r>
            <a:endParaRPr/>
          </a:p>
        </p:txBody>
      </p:sp>
      <p:pic>
        <p:nvPicPr>
          <p:cNvPr id="974" name="Google Shape;97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123" y="382225"/>
            <a:ext cx="3284275" cy="43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吊車固定</a:t>
            </a:r>
            <a:endParaRPr/>
          </a:p>
        </p:txBody>
      </p:sp>
      <p:sp>
        <p:nvSpPr>
          <p:cNvPr id="980" name="Google Shape;980;p1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1" name="Google Shape;98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775" y="461012"/>
            <a:ext cx="5628622" cy="42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8" name="Google Shape;98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300" y="480712"/>
            <a:ext cx="5576105" cy="418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351" y="391475"/>
            <a:ext cx="5814045" cy="4360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吊車固定</a:t>
            </a:r>
            <a:endParaRPr/>
          </a:p>
        </p:txBody>
      </p:sp>
      <p:sp>
        <p:nvSpPr>
          <p:cNvPr id="1008" name="Google Shape;1008;p1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9" name="Google Shape;100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建立微調陣列 (adjust array)，精準關節位置</a:t>
            </a:r>
            <a:endParaRPr/>
          </a:p>
        </p:txBody>
      </p:sp>
      <p:sp>
        <p:nvSpPr>
          <p:cNvPr id="1015" name="Google Shape;1015;p140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建立 </a:t>
            </a:r>
            <a:r>
              <a:rPr lang="zh-TW" u="sng">
                <a:solidFill>
                  <a:srgbClr val="FFFF00"/>
                </a:solidFill>
              </a:rPr>
              <a:t>adjust.dat</a:t>
            </a:r>
            <a:endParaRPr u="sng">
              <a:solidFill>
                <a:srgbClr val="FF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16個 0的列表 (0,0,0,0,0,0,0,0,0,0,0,0,0,0,0,0)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利用 </a:t>
            </a:r>
            <a:r>
              <a:rPr lang="zh-TW" u="sng">
                <a:solidFill>
                  <a:srgbClr val="FFFF00"/>
                </a:solidFill>
              </a:rPr>
              <a:t>post.py </a:t>
            </a:r>
            <a:r>
              <a:rPr lang="zh-TW"/>
              <a:t>程式 調整並計算出每個伺服馬達的偏差值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執行時，機器人會呈現 T 型型態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按下 0 ～ 9，a ～ f  （a 為 10， b 為 11，以此類推）來選擇相對的伺服馬達（關節）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選擇關節後，按  [  及  ]  來調整角度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關節“伸直”角度為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m = 90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[ m, m-45, m+45, m+45,    m, m+45, m-90,     m, m+45, m-45, m-45, m,     m, m-45, m+90]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直線對齊後，計算出偏差值，寫入adjust.dat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按 q ,離開程式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建立偏差資料檔案後，再執行 post.py 程式，確定每個伺服馬達（關節）都有對齊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如果偏差過大，需要考慮重新組裝伺服馬達導引頭的角度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例如：</a:t>
            </a:r>
            <a:r>
              <a:rPr lang="zh-TW" sz="135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-3,0,-4,7,2, -5,-7,8, 0,-4,3,-1,-2, -9,0,0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建立微調陣列 (adjust array)，精準關節位置</a:t>
            </a:r>
            <a:endParaRPr/>
          </a:p>
        </p:txBody>
      </p:sp>
      <p:sp>
        <p:nvSpPr>
          <p:cNvPr id="1021" name="Google Shape;1021;p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450" y="943438"/>
            <a:ext cx="3119555" cy="4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界面設定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260825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在終端機(Terminal)下執行：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sudo raspi-config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進入 Interface Options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啓用（Enable） SSH, VNC 及 I2C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選擇 Update 更新系統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&lt;Finish&gt; 離開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重新開機一次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sudo reboot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關機：sudo shutdown now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等待到綠燈熄滅</a:t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674" y="-1"/>
            <a:ext cx="5304326" cy="22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150" y="2571750"/>
            <a:ext cx="5261375" cy="21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調整對齊</a:t>
            </a:r>
            <a:endParaRPr/>
          </a:p>
        </p:txBody>
      </p:sp>
      <p:sp>
        <p:nvSpPr>
          <p:cNvPr id="1028" name="Google Shape;1028;p1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利用直尺幫忙</a:t>
            </a:r>
            <a:endParaRPr/>
          </a:p>
        </p:txBody>
      </p:sp>
      <p:pic>
        <p:nvPicPr>
          <p:cNvPr id="1029" name="Google Shape;102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安裝攝影機雲臺機構</a:t>
            </a:r>
            <a:endParaRPr/>
          </a:p>
        </p:txBody>
      </p:sp>
      <p:sp>
        <p:nvSpPr>
          <p:cNvPr id="1035" name="Google Shape;1035;p1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6" name="Google Shape;103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175" y="822950"/>
            <a:ext cx="4888820" cy="3666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安裝攝影機雲臺機構</a:t>
            </a:r>
            <a:endParaRPr/>
          </a:p>
        </p:txBody>
      </p:sp>
      <p:sp>
        <p:nvSpPr>
          <p:cNvPr id="1042" name="Google Shape;1042;p1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3" name="Google Shape;104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463475"/>
            <a:ext cx="3162424" cy="421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安裝攝影機雲臺機構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433" y="1216787"/>
            <a:ext cx="4816970" cy="361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安裝攝影機雲臺機構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4050"/>
            <a:ext cx="4526273" cy="339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安裝攝影機雲臺機構</a:t>
            </a:r>
            <a:endParaRPr/>
          </a:p>
        </p:txBody>
      </p:sp>
      <p:sp>
        <p:nvSpPr>
          <p:cNvPr id="1063" name="Google Shape;1063;p1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4" name="Google Shape;106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521975"/>
            <a:ext cx="3074675" cy="409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安裝攝影機雲臺機構</a:t>
            </a:r>
            <a:endParaRPr/>
          </a:p>
        </p:txBody>
      </p:sp>
      <p:sp>
        <p:nvSpPr>
          <p:cNvPr id="1070" name="Google Shape;1070;p1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453388"/>
            <a:ext cx="3177551" cy="42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接腳配置</a:t>
            </a:r>
            <a:endParaRPr/>
          </a:p>
        </p:txBody>
      </p:sp>
      <p:pic>
        <p:nvPicPr>
          <p:cNvPr id="1077" name="Google Shape;107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550" y="1307850"/>
            <a:ext cx="5845052" cy="335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49"/>
          <p:cNvSpPr txBox="1"/>
          <p:nvPr>
            <p:ph idx="1" type="body"/>
          </p:nvPr>
        </p:nvSpPr>
        <p:spPr>
          <a:xfrm>
            <a:off x="212650" y="2078875"/>
            <a:ext cx="3069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中間標示為控制板接腳號碼Board: P1～P40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儘量指定沒有特殊定義的接腳來使用</a:t>
            </a:r>
            <a:endParaRPr sz="15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PWM </a:t>
            </a:r>
            <a:r>
              <a:rPr lang="zh-TW"/>
              <a:t>驅動器連結</a:t>
            </a:r>
            <a:endParaRPr/>
          </a:p>
        </p:txBody>
      </p:sp>
      <p:sp>
        <p:nvSpPr>
          <p:cNvPr id="1084" name="Google Shape;1084;p150"/>
          <p:cNvSpPr txBox="1"/>
          <p:nvPr>
            <p:ph idx="1" type="body"/>
          </p:nvPr>
        </p:nvSpPr>
        <p:spPr>
          <a:xfrm>
            <a:off x="1297500" y="9683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備註：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所有控制器及電源的 GND 都必須接在一起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#41 </a:t>
            </a:r>
            <a:r>
              <a:rPr lang="zh-TW"/>
              <a:t>驅動器的V+，安排驅動一般的舵機，就直接接 +5V</a:t>
            </a:r>
            <a:endParaRPr/>
          </a:p>
        </p:txBody>
      </p:sp>
      <p:pic>
        <p:nvPicPr>
          <p:cNvPr id="1085" name="Google Shape;108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9857"/>
            <a:ext cx="9144000" cy="3033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2" name="Google Shape;109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更新系統</a:t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Terminal下執行：</a:t>
            </a:r>
            <a:endParaRPr>
              <a:solidFill>
                <a:srgbClr val="051E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sudo apt-get update &amp;&amp; sudo apt-get upgrade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sudo reboot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E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9" name="Google Shape;109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6" name="Google Shape;110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安裝USB 攝影機</a:t>
            </a:r>
            <a:endParaRPr/>
          </a:p>
        </p:txBody>
      </p:sp>
      <p:sp>
        <p:nvSpPr>
          <p:cNvPr id="1112" name="Google Shape;1112;p1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安裝程式</a:t>
            </a:r>
            <a:endParaRPr sz="19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FF00"/>
                </a:solidFill>
              </a:rPr>
              <a:t>sudo apt-get install fswebcam</a:t>
            </a:r>
            <a:endParaRPr sz="19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/>
              <a:t>測試：擷取一張照片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900"/>
              <a:t>	</a:t>
            </a:r>
            <a:r>
              <a:rPr lang="zh-TW" sz="1900">
                <a:solidFill>
                  <a:srgbClr val="FFFF00"/>
                </a:solidFill>
              </a:rPr>
              <a:t>fswebcam image.jpg</a:t>
            </a:r>
            <a:endParaRPr sz="19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 OpenCV </a:t>
            </a:r>
            <a:endParaRPr/>
          </a:p>
        </p:txBody>
      </p:sp>
      <p:sp>
        <p:nvSpPr>
          <p:cNvPr id="1118" name="Google Shape;1118;p1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安裝: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sudo apt-get install python3-opencv</a:t>
            </a:r>
            <a:endParaRPr sz="1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檢查安裝結果及確定版本: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python3</a:t>
            </a:r>
            <a:endParaRPr sz="1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import cv2</a:t>
            </a:r>
            <a:endParaRPr sz="1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cv2.__version__</a:t>
            </a:r>
            <a:endParaRPr sz="1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(最新版本應該為 4.6.0 以後）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在VNC Viewer下，攝影機功能測試</a:t>
            </a:r>
            <a:endParaRPr/>
          </a:p>
        </p:txBody>
      </p:sp>
      <p:sp>
        <p:nvSpPr>
          <p:cNvPr id="1124" name="Google Shape;1124;p156"/>
          <p:cNvSpPr txBox="1"/>
          <p:nvPr>
            <p:ph idx="1" type="body"/>
          </p:nvPr>
        </p:nvSpPr>
        <p:spPr>
          <a:xfrm>
            <a:off x="311700" y="1853850"/>
            <a:ext cx="85206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/>
              <a:t>讀取影片並且顯示在畫面上，按 ESC 或 ctl-c 離開（一定要呼叫 cv2.waitKey，不然沒機會顯示）</a:t>
            </a:r>
            <a:endParaRPr sz="1500"/>
          </a:p>
        </p:txBody>
      </p:sp>
      <p:sp>
        <p:nvSpPr>
          <p:cNvPr id="1125" name="Google Shape;1125;p156"/>
          <p:cNvSpPr txBox="1"/>
          <p:nvPr/>
        </p:nvSpPr>
        <p:spPr>
          <a:xfrm>
            <a:off x="311700" y="2300650"/>
            <a:ext cx="85206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cap = cv2.VideoCapture(0)</a:t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try:</a:t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  while True:</a:t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       _, frame = cap.read()</a:t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0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cv2.imshow('test', frame)</a:t>
            </a:r>
            <a:endParaRPr sz="105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       k = </a:t>
            </a:r>
            <a:r>
              <a:rPr lang="zh-TW" sz="10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cv2.waitKey(1)</a:t>
            </a: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 &amp; 0xFF</a:t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       if k == 27:</a:t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break</a:t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except KeyboardInterrupt:</a:t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print('KeyboardInterrupt')</a:t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cap.release()</a:t>
            </a:r>
            <a:endParaRPr sz="105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cv2.destroyAllWindows()</a:t>
            </a:r>
            <a:endParaRPr sz="130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在終端機模式下，攝影機功能測試</a:t>
            </a:r>
            <a:endParaRPr/>
          </a:p>
        </p:txBody>
      </p:sp>
      <p:sp>
        <p:nvSpPr>
          <p:cNvPr id="1131" name="Google Shape;1131;p1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/>
              <a:t>讀取影片並且寫入檔案，按 ctl-c 離開，再將影片檔案拷貝出來 （有些版本，檔名需要有數字。一定要呼叫 cv2.waitKey，不然沒機會寫入檔案。multi-threads.）</a:t>
            </a:r>
            <a:endParaRPr/>
          </a:p>
        </p:txBody>
      </p:sp>
      <p:sp>
        <p:nvSpPr>
          <p:cNvPr id="1132" name="Google Shape;1132;p157"/>
          <p:cNvSpPr txBox="1"/>
          <p:nvPr/>
        </p:nvSpPr>
        <p:spPr>
          <a:xfrm>
            <a:off x="311700" y="2300650"/>
            <a:ext cx="85206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fourcc = cv2.VideoWriter_fourcc(*'XVID')</a:t>
            </a:r>
            <a:endParaRPr sz="105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out = cv2.VideoWriter('output002.avi', fourcc, 20.0, (_frame_width,  _frame_height))</a:t>
            </a:r>
            <a:endParaRPr sz="105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try:</a:t>
            </a:r>
            <a:endParaRPr sz="105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while True:</a:t>
            </a:r>
            <a:endParaRPr sz="105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_, frame = </a:t>
            </a:r>
            <a:r>
              <a:rPr lang="zh-TW" sz="10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cap.read()</a:t>
            </a:r>
            <a:endParaRPr sz="105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TW" sz="10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out.write( frame)</a:t>
            </a:r>
            <a:endParaRPr sz="105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k = cv2.waitKey(1) &amp; 0xFF</a:t>
            </a:r>
            <a:endParaRPr sz="105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if k == 27:</a:t>
            </a:r>
            <a:endParaRPr sz="105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break</a:t>
            </a:r>
            <a:endParaRPr sz="105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except KeyboardInterrupt:</a:t>
            </a:r>
            <a:endParaRPr sz="105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print('KeyboardInterrupt')</a:t>
            </a:r>
            <a:endParaRPr sz="105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out.release()</a:t>
            </a:r>
            <a:endParaRPr sz="105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cap.release()</a:t>
            </a:r>
            <a:endParaRPr sz="1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紀錄聲音</a:t>
            </a:r>
            <a:endParaRPr/>
          </a:p>
        </p:txBody>
      </p:sp>
      <p:sp>
        <p:nvSpPr>
          <p:cNvPr id="1138" name="Google Shape;1138;p15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麥克風可以來自 Webcam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安裝 PiCamera2 (new version of OS don’t need)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sudo apt install -y python3-picamera2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範例：紀錄 5秒 cd 等級的音訊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arecord -d 5 -f cd </a:t>
            </a:r>
            <a:r>
              <a:rPr lang="zh-TW"/>
              <a:t>audio</a:t>
            </a:r>
            <a:r>
              <a:rPr lang="zh-TW"/>
              <a:t>.wav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Reference: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https://datasheets.raspberrypi.com/camera/picamera2-manual.pdf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USB </a:t>
            </a:r>
            <a:r>
              <a:rPr lang="zh-TW"/>
              <a:t>接頭</a:t>
            </a:r>
            <a:endParaRPr/>
          </a:p>
        </p:txBody>
      </p:sp>
      <p:sp>
        <p:nvSpPr>
          <p:cNvPr id="1144" name="Google Shape;1144;p15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475" y="2571750"/>
            <a:ext cx="3807575" cy="22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800" y="393750"/>
            <a:ext cx="27622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1567550"/>
            <a:ext cx="27813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HSV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6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HSV </a:t>
            </a:r>
            <a:r>
              <a:rPr lang="zh-TW" sz="165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色相</a:t>
            </a: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sz="165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飽和度</a:t>
            </a: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sz="165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明度</a:t>
            </a: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（Hue, Saturation, Value），又稱</a:t>
            </a:r>
            <a:r>
              <a:rPr b="1"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HSB</a:t>
            </a: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，其中B即英語：Brightness。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6858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Char char="●"/>
            </a:pPr>
            <a:r>
              <a:rPr lang="zh-TW" sz="165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色相</a:t>
            </a: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（H）是色彩的基本屬性，就是平常所說的</a:t>
            </a:r>
            <a:r>
              <a:rPr lang="zh-TW" sz="165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顏色</a:t>
            </a: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名稱，如</a:t>
            </a:r>
            <a:r>
              <a:rPr lang="zh-TW" sz="165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紅色</a:t>
            </a: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sz="165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黃色</a:t>
            </a: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等。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AutoNum type="alphaLcPeriod"/>
            </a:pP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H值 : </a:t>
            </a:r>
            <a:r>
              <a:rPr lang="zh-TW" sz="165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0~179</a:t>
            </a:r>
            <a:endParaRPr sz="165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685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Char char="●"/>
            </a:pPr>
            <a:r>
              <a:rPr lang="zh-TW" sz="165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飽和度</a:t>
            </a: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（S）是指色彩的純度，越高色彩越純，低則逐漸變灰，取0-100%的數值。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685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Char char="●"/>
            </a:pPr>
            <a:r>
              <a:rPr lang="zh-TW" sz="165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明度</a:t>
            </a: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（V），亮度（L），取0-100%。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AutoNum type="alphaLcPeriod"/>
            </a:pPr>
            <a:r>
              <a:rPr lang="zh-TW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值 0:代表 沒有顏色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取得各原色的 HSV 值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 區間，可以設定成 +- 10</a:t>
            </a:r>
            <a:endParaRPr/>
          </a:p>
        </p:txBody>
      </p:sp>
      <p:sp>
        <p:nvSpPr>
          <p:cNvPr id="1160" name="Google Shape;1160;p161"/>
          <p:cNvSpPr txBox="1"/>
          <p:nvPr/>
        </p:nvSpPr>
        <p:spPr>
          <a:xfrm>
            <a:off x="800425" y="2017350"/>
            <a:ext cx="73896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cv2 as cv</a:t>
            </a:r>
            <a:endParaRPr sz="19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numpy as np</a:t>
            </a:r>
            <a:endParaRPr sz="19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blue = np.uint8([[[255,0,0 ]]])</a:t>
            </a:r>
            <a:endParaRPr sz="19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hsv_blue = cv.cvtColor(blue,cv.COLOR_BGR2HSV)</a:t>
            </a:r>
            <a:endParaRPr sz="19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green = np.uint8([[[0,255,0 ]]])</a:t>
            </a:r>
            <a:endParaRPr sz="19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hsv_green = cv.cvtColor(green,cv.COLOR_BGR2HSV)</a:t>
            </a:r>
            <a:endParaRPr sz="19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red = np.uint8([[[0,0,255 ]]])</a:t>
            </a:r>
            <a:endParaRPr sz="19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hsv_red = cv.cvtColor(red,cv.COLOR_BGR2HSV)</a:t>
            </a:r>
            <a:endParaRPr sz="19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print( hsv_blue, hsv_green, hsv_red )</a:t>
            </a:r>
            <a:endParaRPr sz="2400">
              <a:solidFill>
                <a:srgbClr val="FF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更改 </a:t>
            </a:r>
            <a:r>
              <a:rPr lang="zh-TW"/>
              <a:t>Wifi </a:t>
            </a:r>
            <a:r>
              <a:rPr lang="zh-TW"/>
              <a:t>連接設定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154500" y="1558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執行 Terminal，進入設定：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sudo raspi-config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進入 System Options &gt; Wireless LAN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輸入名稱（SSID）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輸入通行密碼（Passphrase）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在 Terminal 下，查看結果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AutoNum type="alphaLcPeriod"/>
            </a:pPr>
            <a:r>
              <a:rPr lang="zh-TW" u="sng">
                <a:solidFill>
                  <a:srgbClr val="FFFF00"/>
                </a:solidFill>
              </a:rPr>
              <a:t>ifconfig</a:t>
            </a:r>
            <a:endParaRPr u="sng">
              <a:solidFill>
                <a:srgbClr val="FFFF00"/>
              </a:solidFill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725" y="1002475"/>
            <a:ext cx="4969876" cy="205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725" y="3076875"/>
            <a:ext cx="4969874" cy="20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HSV</a:t>
            </a:r>
            <a:r>
              <a:rPr lang="zh-TW"/>
              <a:t>顏色區間參考</a:t>
            </a:r>
            <a:endParaRPr/>
          </a:p>
        </p:txBody>
      </p:sp>
      <p:sp>
        <p:nvSpPr>
          <p:cNvPr id="1166" name="Google Shape;1166;p1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藍色： （105，0，0）～（130，255，255）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深</a:t>
            </a:r>
            <a:r>
              <a:rPr lang="zh-TW"/>
              <a:t>藍色： （105，0，0）～（110，255，255）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綠色：（60，0，0）～（90，255，255）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紅色：（175，150，0）～（179，255，255）或 （0，150，0）～（5，255，255）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橘色：（5，150，0）～（20，255，255）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尋找物件</a:t>
            </a:r>
            <a:endParaRPr/>
          </a:p>
        </p:txBody>
      </p:sp>
      <p:sp>
        <p:nvSpPr>
          <p:cNvPr id="1172" name="Google Shape;1172;p163"/>
          <p:cNvSpPr txBox="1"/>
          <p:nvPr>
            <p:ph idx="1" type="body"/>
          </p:nvPr>
        </p:nvSpPr>
        <p:spPr>
          <a:xfrm>
            <a:off x="311700" y="1853850"/>
            <a:ext cx="4260300" cy="2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將影片轉成 HSV，方便顏色辨認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篩出目標顏色區域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藍色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3" name="Google Shape;1173;p163"/>
          <p:cNvSpPr txBox="1"/>
          <p:nvPr/>
        </p:nvSpPr>
        <p:spPr>
          <a:xfrm>
            <a:off x="4118000" y="1185725"/>
            <a:ext cx="5026200" cy="3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00"/>
                </a:solidFill>
              </a:rPr>
              <a:t># Convert BGR to HSV</a:t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00"/>
                </a:solidFill>
              </a:rPr>
              <a:t>hsv = cv.cvtColor(frame, cv.COLOR_BGR2HSV)</a:t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00"/>
                </a:solidFill>
              </a:rPr>
              <a:t># --- blue ---</a:t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00"/>
                </a:solidFill>
              </a:rPr>
              <a:t>lower_blue = np.array([110,150,0])</a:t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00"/>
                </a:solidFill>
              </a:rPr>
              <a:t>upper_blue = np.array([130,255,255])</a:t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00"/>
                </a:solidFill>
              </a:rPr>
              <a:t>mask = cv.inRange(hsv, lower_blue, upper_blue)</a:t>
            </a:r>
            <a:endParaRPr sz="15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紅色物件</a:t>
            </a:r>
            <a:endParaRPr/>
          </a:p>
        </p:txBody>
      </p:sp>
      <p:sp>
        <p:nvSpPr>
          <p:cNvPr id="1179" name="Google Shape;1179;p164"/>
          <p:cNvSpPr txBox="1"/>
          <p:nvPr>
            <p:ph idx="1" type="body"/>
          </p:nvPr>
        </p:nvSpPr>
        <p:spPr>
          <a:xfrm>
            <a:off x="311700" y="2262950"/>
            <a:ext cx="8520600" cy="23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紅色區域落在 0～10及 179～170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/>
              <a:t>利用 bitwise_or 把兩個區塊加起來</a:t>
            </a:r>
            <a:endParaRPr sz="1600"/>
          </a:p>
        </p:txBody>
      </p:sp>
      <p:sp>
        <p:nvSpPr>
          <p:cNvPr id="1180" name="Google Shape;1180;p164"/>
          <p:cNvSpPr txBox="1"/>
          <p:nvPr/>
        </p:nvSpPr>
        <p:spPr>
          <a:xfrm>
            <a:off x="3794600" y="525975"/>
            <a:ext cx="52287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lower_red = np.array([170,50,50])</a:t>
            </a:r>
            <a:endParaRPr sz="145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upper_red = np.array([179,255,255])</a:t>
            </a:r>
            <a:endParaRPr sz="145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mask = cv.inRange(hsv, lower_red, upper_red)</a:t>
            </a:r>
            <a:endParaRPr sz="145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lower_red = np.array([0,50,50])</a:t>
            </a:r>
            <a:endParaRPr sz="145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upper_red = np.array([10,255,255])</a:t>
            </a:r>
            <a:endParaRPr sz="145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mask2 = cv.inRange(hsv, lower_red, upper_red)</a:t>
            </a:r>
            <a:endParaRPr sz="145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mask = cv.bitwise_or(mask,mask2)</a:t>
            </a:r>
            <a:endParaRPr sz="145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尋找物件</a:t>
            </a:r>
            <a:endParaRPr/>
          </a:p>
        </p:txBody>
      </p:sp>
      <p:sp>
        <p:nvSpPr>
          <p:cNvPr id="1186" name="Google Shape;1186;p165"/>
          <p:cNvSpPr txBox="1"/>
          <p:nvPr>
            <p:ph idx="1" type="body"/>
          </p:nvPr>
        </p:nvSpPr>
        <p:spPr>
          <a:xfrm>
            <a:off x="311700" y="1853850"/>
            <a:ext cx="85206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找出各個區塊的輪廓</a:t>
            </a:r>
            <a:endParaRPr/>
          </a:p>
        </p:txBody>
      </p:sp>
      <p:sp>
        <p:nvSpPr>
          <p:cNvPr id="1187" name="Google Shape;1187;p165"/>
          <p:cNvSpPr txBox="1"/>
          <p:nvPr/>
        </p:nvSpPr>
        <p:spPr>
          <a:xfrm>
            <a:off x="311700" y="2996375"/>
            <a:ext cx="8520600" cy="19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00"/>
                </a:solidFill>
              </a:rPr>
              <a:t>   # version 3.2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00"/>
                </a:solidFill>
              </a:rPr>
              <a:t>   img2, contours, hierarchy = cv.findContours( mask, cv.RETR_TREE, cv.CHAIN_APPROX_SIMPLE)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00"/>
                </a:solidFill>
              </a:rPr>
              <a:t>contours, hierarchy=cv.findContours(image, mode, method[, contours[, hierarchy[, offset]]])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尋找物件</a:t>
            </a:r>
            <a:endParaRPr/>
          </a:p>
        </p:txBody>
      </p:sp>
      <p:sp>
        <p:nvSpPr>
          <p:cNvPr id="1193" name="Google Shape;1193;p166"/>
          <p:cNvSpPr txBox="1"/>
          <p:nvPr>
            <p:ph idx="1" type="body"/>
          </p:nvPr>
        </p:nvSpPr>
        <p:spPr>
          <a:xfrm>
            <a:off x="311700" y="1867225"/>
            <a:ext cx="8520600" cy="14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在發現物件區塊（至少有一個）下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找出最大區塊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取得區塊外圍的最小的中心點座標及半徑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</a:t>
            </a:r>
            <a:endParaRPr/>
          </a:p>
        </p:txBody>
      </p:sp>
      <p:sp>
        <p:nvSpPr>
          <p:cNvPr id="1194" name="Google Shape;1194;p166"/>
          <p:cNvSpPr txBox="1"/>
          <p:nvPr/>
        </p:nvSpPr>
        <p:spPr>
          <a:xfrm>
            <a:off x="0" y="3300825"/>
            <a:ext cx="88323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if len(contours) &gt; 0 :</a:t>
            </a:r>
            <a:endParaRPr sz="1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c = max(contours, key=cv.contourArea)</a:t>
            </a:r>
            <a:endParaRPr sz="1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#print('c=',c.shape)</a:t>
            </a:r>
            <a:endParaRPr sz="1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((x, y), radius) = cv.minEnclosingCircle(c)</a:t>
            </a:r>
            <a:endParaRPr sz="1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尋找物件</a:t>
            </a:r>
            <a:endParaRPr/>
          </a:p>
        </p:txBody>
      </p:sp>
      <p:sp>
        <p:nvSpPr>
          <p:cNvPr id="1200" name="Google Shape;1200;p167"/>
          <p:cNvSpPr txBox="1"/>
          <p:nvPr>
            <p:ph idx="1" type="body"/>
          </p:nvPr>
        </p:nvSpPr>
        <p:spPr>
          <a:xfrm>
            <a:off x="311700" y="1853850"/>
            <a:ext cx="8520600" cy="14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顯示功能：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計算出 “重心” 位置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畫出外圍圓及重心圓</a:t>
            </a:r>
            <a:endParaRPr/>
          </a:p>
        </p:txBody>
      </p:sp>
      <p:sp>
        <p:nvSpPr>
          <p:cNvPr id="1201" name="Google Shape;1201;p167"/>
          <p:cNvSpPr txBox="1"/>
          <p:nvPr/>
        </p:nvSpPr>
        <p:spPr>
          <a:xfrm>
            <a:off x="221700" y="3060475"/>
            <a:ext cx="87006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 = cv.moments(c)</a:t>
            </a:r>
            <a:endParaRPr sz="16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try:</a:t>
            </a:r>
            <a:endParaRPr sz="16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center = (int(M["m10"] / M["m00"]), int(M["m01"] / M["m00"]))</a:t>
            </a:r>
            <a:endParaRPr sz="16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cv.circle(frame, (int(x), int(y)), int(radius), (0, 255,255), 5)</a:t>
            </a:r>
            <a:endParaRPr sz="16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cv.circle(frame, center, 5, (0, 255, 255), -1)</a:t>
            </a:r>
            <a:endParaRPr sz="16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except:</a:t>
            </a:r>
            <a:endParaRPr sz="16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16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尋找物件範例</a:t>
            </a:r>
            <a:endParaRPr/>
          </a:p>
        </p:txBody>
      </p:sp>
      <p:sp>
        <p:nvSpPr>
          <p:cNvPr id="1207" name="Google Shape;1207;p16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參考 find_object.py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影片：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https://youtu.be/JHTgdT4MN1s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尋找物件：寫到檔案</a:t>
            </a:r>
            <a:endParaRPr/>
          </a:p>
        </p:txBody>
      </p:sp>
      <p:sp>
        <p:nvSpPr>
          <p:cNvPr id="1213" name="Google Shape;1213;p16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69"/>
          <p:cNvSpPr txBox="1"/>
          <p:nvPr/>
        </p:nvSpPr>
        <p:spPr>
          <a:xfrm>
            <a:off x="333600" y="2631650"/>
            <a:ext cx="8966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_frame_width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640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_frame_height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480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fourcc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.VideoWriter_fourcc(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'XVID'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.VideoWriter(</a:t>
            </a:r>
            <a:r>
              <a:rPr lang="zh-TW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'output.avi'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fourcc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20.0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_frame_width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_frame_height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…...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.write(</a:t>
            </a: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…..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zh-TW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.release()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USB </a:t>
            </a:r>
            <a:r>
              <a:rPr lang="zh-TW"/>
              <a:t>攝影機</a:t>
            </a:r>
            <a:endParaRPr/>
          </a:p>
        </p:txBody>
      </p:sp>
      <p:sp>
        <p:nvSpPr>
          <p:cNvPr id="1220" name="Google Shape;1220;p17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列出 USB 裝置： lsusb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USB 攝影機</a:t>
            </a:r>
            <a:endParaRPr/>
          </a:p>
        </p:txBody>
      </p:sp>
      <p:sp>
        <p:nvSpPr>
          <p:cNvPr id="1226" name="Google Shape;1226;p17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列出攝影機細節：v4l2-ctl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--</a:t>
            </a:r>
            <a:r>
              <a:rPr lang="zh-TW"/>
              <a:t>all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Networking command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enable wifi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zh-TW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sudo ifconfig wlan0 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wifi scan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sudo iwlist wlan0 scanning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connect to wifi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sudo nmcli dev wifi connect "&lt;ssid&gt;" password "&lt;password&gt;"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USB 攝影機</a:t>
            </a:r>
            <a:endParaRPr/>
          </a:p>
        </p:txBody>
      </p:sp>
      <p:sp>
        <p:nvSpPr>
          <p:cNvPr id="1232" name="Google Shape;1232;p17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列出 可用的影像格式：</a:t>
            </a:r>
            <a:r>
              <a:rPr lang="zh-TW"/>
              <a:t>v4l2-ctl --list-formats-ext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USB 攝影機</a:t>
            </a:r>
            <a:endParaRPr/>
          </a:p>
        </p:txBody>
      </p:sp>
      <p:sp>
        <p:nvSpPr>
          <p:cNvPr id="1238" name="Google Shape;1238;p17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設定截取格式： v4l2-ctl -d /dev/video0 --set-fmt-video=width=640,height=480,pixelformat=0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640x480, pixelformat=&lt;id&gt;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USB 攝影機</a:t>
            </a:r>
            <a:endParaRPr/>
          </a:p>
        </p:txBody>
      </p:sp>
      <p:sp>
        <p:nvSpPr>
          <p:cNvPr id="1244" name="Google Shape;1244;p1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列出可以設定的項目：v4l2-ctrl -L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USB 攝影機</a:t>
            </a:r>
            <a:endParaRPr/>
          </a:p>
        </p:txBody>
      </p:sp>
      <p:sp>
        <p:nvSpPr>
          <p:cNvPr id="1250" name="Google Shape;1250;p17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設定控制項目： v4l2-ctl  -c &lt;item&gt;=&lt;value&gt;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 ex: v4l2-ctl  -c brightness=127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USB 攝影機</a:t>
            </a:r>
            <a:endParaRPr/>
          </a:p>
        </p:txBody>
      </p:sp>
      <p:sp>
        <p:nvSpPr>
          <p:cNvPr id="1256" name="Google Shape;1256;p17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截取影像：</a:t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注意事項</a:t>
            </a:r>
            <a:endParaRPr/>
          </a:p>
        </p:txBody>
      </p:sp>
      <p:sp>
        <p:nvSpPr>
          <p:cNvPr id="1262" name="Google Shape;1262;p17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Pi 上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Python 的 print 指令 會拖慢 系統時間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Enter to virtual environment</a:t>
            </a:r>
            <a:endParaRPr/>
          </a:p>
        </p:txBody>
      </p:sp>
      <p:sp>
        <p:nvSpPr>
          <p:cNvPr id="1268" name="Google Shape;1268;p17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python -m venv .venv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source .venv/bin/activate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pip install opencv-contrib-python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pip install numpy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pip install matplotlib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79"/>
          <p:cNvSpPr/>
          <p:nvPr/>
        </p:nvSpPr>
        <p:spPr>
          <a:xfrm>
            <a:off x="3494400" y="1567550"/>
            <a:ext cx="5548200" cy="2411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4" name="Google Shape;1274;p1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介面</a:t>
            </a:r>
            <a:endParaRPr/>
          </a:p>
        </p:txBody>
      </p:sp>
      <p:sp>
        <p:nvSpPr>
          <p:cNvPr id="1275" name="Google Shape;1275;p179"/>
          <p:cNvSpPr txBox="1"/>
          <p:nvPr>
            <p:ph idx="1" type="body"/>
          </p:nvPr>
        </p:nvSpPr>
        <p:spPr>
          <a:xfrm>
            <a:off x="43215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RSPi as a Server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Blockly presents on Browser</a:t>
            </a:r>
            <a:endParaRPr/>
          </a:p>
        </p:txBody>
      </p:sp>
      <p:sp>
        <p:nvSpPr>
          <p:cNvPr id="1276" name="Google Shape;1276;p179"/>
          <p:cNvSpPr/>
          <p:nvPr/>
        </p:nvSpPr>
        <p:spPr>
          <a:xfrm>
            <a:off x="3649875" y="1651397"/>
            <a:ext cx="1516800" cy="82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 Server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7" name="Google Shape;1277;p179"/>
          <p:cNvSpPr/>
          <p:nvPr/>
        </p:nvSpPr>
        <p:spPr>
          <a:xfrm>
            <a:off x="3649875" y="2475500"/>
            <a:ext cx="1516800" cy="7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TCP/UDP Service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8" name="Google Shape;1278;p179"/>
          <p:cNvSpPr/>
          <p:nvPr/>
        </p:nvSpPr>
        <p:spPr>
          <a:xfrm>
            <a:off x="3649875" y="3185300"/>
            <a:ext cx="1516800" cy="7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BLE Connector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9" name="Google Shape;1279;p179"/>
          <p:cNvSpPr/>
          <p:nvPr/>
        </p:nvSpPr>
        <p:spPr>
          <a:xfrm>
            <a:off x="6518150" y="1651400"/>
            <a:ext cx="1163100" cy="91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AI Libraries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0" name="Google Shape;1280;p179"/>
          <p:cNvSpPr/>
          <p:nvPr/>
        </p:nvSpPr>
        <p:spPr>
          <a:xfrm>
            <a:off x="6518150" y="3185300"/>
            <a:ext cx="1163100" cy="7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Device Drivers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1" name="Google Shape;1281;p179"/>
          <p:cNvSpPr/>
          <p:nvPr/>
        </p:nvSpPr>
        <p:spPr>
          <a:xfrm>
            <a:off x="7840550" y="1651400"/>
            <a:ext cx="1108500" cy="91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Learned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 Database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2" name="Google Shape;1282;p179"/>
          <p:cNvSpPr/>
          <p:nvPr/>
        </p:nvSpPr>
        <p:spPr>
          <a:xfrm>
            <a:off x="5396300" y="1651400"/>
            <a:ext cx="933300" cy="2243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Python services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Stress Test </a:t>
            </a:r>
            <a:endParaRPr/>
          </a:p>
        </p:txBody>
      </p:sp>
      <p:sp>
        <p:nvSpPr>
          <p:cNvPr id="1288" name="Google Shape;1288;p180"/>
          <p:cNvSpPr txBox="1"/>
          <p:nvPr>
            <p:ph idx="1" type="body"/>
          </p:nvPr>
        </p:nvSpPr>
        <p:spPr>
          <a:xfrm>
            <a:off x="1297500" y="1164100"/>
            <a:ext cx="7346700" cy="3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Install: </a:t>
            </a:r>
            <a:r>
              <a:rPr lang="zh-TW" sz="13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sudo apt-get install -y sysbench</a:t>
            </a:r>
            <a:endParaRPr sz="13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CPU: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r>
              <a:rPr lang="zh-TW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sysbench --test=cpu --cpu-max-prime=20000 run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FileIO: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r>
              <a:rPr lang="zh-TW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sysbench --test=fileio --file-total-size=2G prepare </a:t>
            </a:r>
            <a:endParaRPr sz="11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sysbench --test=fileio --file-total-size=2G --file-test-mode=rndrw --max-time=300 --max-requests=0 run </a:t>
            </a:r>
            <a:endParaRPr sz="11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sysbench --test=fileio --file-total-size=2G cleanup</a:t>
            </a:r>
            <a:endParaRPr sz="11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Memory: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r>
              <a:rPr lang="zh-TW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sysbench --test=memory run --memory-total-size=2G </a:t>
            </a:r>
            <a:endParaRPr sz="11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sysbench --test=memory run --memory-total-size=2G --memory-oper=read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Robot </a:t>
            </a:r>
            <a:r>
              <a:rPr lang="zh-TW"/>
              <a:t>伺服器：安裝</a:t>
            </a:r>
            <a:endParaRPr/>
          </a:p>
        </p:txBody>
      </p:sp>
      <p:sp>
        <p:nvSpPr>
          <p:cNvPr id="1294" name="Google Shape;1294;p18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IP_Provider service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robot_web_server service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無桌面的控制參考：網路 ssh (secure shell) 連線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11700" y="1853850"/>
            <a:ext cx="8520600" cy="29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安裝 Windows 控制端程式：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	安裝 PuTTY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		</a:t>
            </a:r>
            <a:r>
              <a:rPr lang="zh-TW" sz="1700" u="sng">
                <a:solidFill>
                  <a:schemeClr val="hlink"/>
                </a:solidFill>
                <a:hlinkClick r:id="rId3"/>
              </a:rPr>
              <a:t>http://www.chiark.greenend.org.uk/~sgtatham/putty/download.html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	在 Connection type 下，選 SSH，填寫 Host Name (or IP) 及 Port 為 22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		IP 以例子，為 192.168.0.197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/>
              <a:t>	按 Open 開始	</a:t>
            </a:r>
            <a:endParaRPr sz="17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積木式語言：準備</a:t>
            </a:r>
            <a:endParaRPr/>
          </a:p>
        </p:txBody>
      </p:sp>
      <p:sp>
        <p:nvSpPr>
          <p:cNvPr id="1300" name="Google Shape;1300;p18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安裝 Python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https://www.python.org/downloads/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下載界面程式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https://drive.google.com/file/d/1_rArU85gRt0cVH9c5PW1HqAZBLyRILD4/view?usp=drive_link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積木式語言：執行</a:t>
            </a:r>
            <a:endParaRPr/>
          </a:p>
        </p:txBody>
      </p:sp>
      <p:sp>
        <p:nvSpPr>
          <p:cNvPr id="1306" name="Google Shape;1306;p18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利用程式取得 Robot IP 位置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query_robot_ip.bat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啓動使用者界面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start.bat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8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積木式語言：</a:t>
            </a:r>
            <a:r>
              <a:rPr lang="zh-TW"/>
              <a:t>建立服務（service)</a:t>
            </a:r>
            <a:endParaRPr/>
          </a:p>
        </p:txBody>
      </p:sp>
      <p:sp>
        <p:nvSpPr>
          <p:cNvPr id="1312" name="Google Shape;1312;p184"/>
          <p:cNvSpPr txBox="1"/>
          <p:nvPr>
            <p:ph idx="1" type="body"/>
          </p:nvPr>
        </p:nvSpPr>
        <p:spPr>
          <a:xfrm>
            <a:off x="729450" y="3271450"/>
            <a:ext cx="8165100" cy="15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在 /home/</a:t>
            </a:r>
            <a:r>
              <a:rPr lang="zh-TW" u="sng">
                <a:solidFill>
                  <a:srgbClr val="FF0000"/>
                </a:solidFill>
              </a:rPr>
              <a:t>&lt;user_name&gt;</a:t>
            </a:r>
            <a:r>
              <a:rPr lang="zh-TW"/>
              <a:t>/Documents 下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建立一個對應服務的敘述檔案 </a:t>
            </a:r>
            <a:r>
              <a:rPr lang="zh-TW">
                <a:solidFill>
                  <a:srgbClr val="00FF00"/>
                </a:solidFill>
              </a:rPr>
              <a:t>robot_web_server</a:t>
            </a:r>
            <a:r>
              <a:rPr lang="zh-TW">
                <a:solidFill>
                  <a:srgbClr val="00FF00"/>
                </a:solidFill>
              </a:rPr>
              <a:t>.service</a:t>
            </a:r>
            <a:endParaRPr>
              <a:solidFill>
                <a:srgbClr val="00F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輸入 </a:t>
            </a:r>
            <a:r>
              <a:rPr lang="zh-TW" sz="1400">
                <a:solidFill>
                  <a:srgbClr val="FFFF00"/>
                </a:solidFill>
              </a:rPr>
              <a:t> </a:t>
            </a:r>
            <a:r>
              <a:rPr lang="zh-TW" sz="11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sudo cp robot_web_server.service /etc/systemd/system/robot_web_server.service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登記啟動服務(從新開機後就啟動）：</a:t>
            </a: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sudo systemctl </a:t>
            </a:r>
            <a:r>
              <a:rPr lang="zh-TW" sz="12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enable</a:t>
            </a: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robot_web_server.service</a:t>
            </a:r>
            <a:endParaRPr sz="12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50"/>
              <a:buFont typeface="Arial"/>
              <a:buAutoNum type="alphaLcPeriod"/>
            </a:pP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馬上啟動：sudo systemctl </a:t>
            </a:r>
            <a:r>
              <a:rPr lang="zh-TW" sz="12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robot_web_server.service</a:t>
            </a:r>
            <a:endParaRPr sz="12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84"/>
          <p:cNvSpPr txBox="1"/>
          <p:nvPr/>
        </p:nvSpPr>
        <p:spPr>
          <a:xfrm>
            <a:off x="5153250" y="831275"/>
            <a:ext cx="37413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[Unit]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Description=Robot WEB Server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After=network.target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[Service]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ExecStart=/usr/bin/python3 -u </a:t>
            </a:r>
            <a:r>
              <a:rPr lang="zh-TW" sz="1150">
                <a:solidFill>
                  <a:srgbClr val="FF9900"/>
                </a:solidFill>
              </a:rPr>
              <a:t>robot_web_server</a:t>
            </a:r>
            <a:r>
              <a:rPr lang="zh-TW" sz="1150">
                <a:solidFill>
                  <a:srgbClr val="FF9900"/>
                </a:solidFill>
              </a:rPr>
              <a:t>.py</a:t>
            </a:r>
            <a:endParaRPr sz="115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WorkingDirectory=/home/</a:t>
            </a:r>
            <a:r>
              <a:rPr lang="zh-TW" sz="1150" u="sng">
                <a:solidFill>
                  <a:srgbClr val="FF0000"/>
                </a:solidFill>
              </a:rPr>
              <a:t>&lt;user_name&gt;</a:t>
            </a:r>
            <a:r>
              <a:rPr lang="zh-TW" sz="1150">
                <a:solidFill>
                  <a:srgbClr val="FFFF00"/>
                </a:solidFill>
              </a:rPr>
              <a:t>/Documents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StandardOutput=inherit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StandardError=inherit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User=</a:t>
            </a:r>
            <a:r>
              <a:rPr lang="zh-TW" sz="1150" u="sng">
                <a:solidFill>
                  <a:srgbClr val="FF0000"/>
                </a:solidFill>
              </a:rPr>
              <a:t>&lt;user_name&gt;</a:t>
            </a:r>
            <a:endParaRPr sz="1150" u="sng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[Install]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WantedBy=multi-user.target</a:t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Compression</a:t>
            </a:r>
            <a:endParaRPr/>
          </a:p>
        </p:txBody>
      </p:sp>
      <p:sp>
        <p:nvSpPr>
          <p:cNvPr id="1319" name="Google Shape;1319;p18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result reference: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zlib: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	compress frame(640 x 480 x 3 = 921600) : ~530000 / 210 ms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lzma: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~425000 / 1800ms 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取得機器人視角</a:t>
            </a:r>
            <a:endParaRPr/>
          </a:p>
        </p:txBody>
      </p:sp>
      <p:sp>
        <p:nvSpPr>
          <p:cNvPr id="1325" name="Google Shape;1325;p18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https://drive.google.com/drive/folders/1SneImlLwT-PFe7XVbVU0FrEsLpPSEnBM?usp=drive_link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8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（</a:t>
            </a:r>
            <a:r>
              <a:rPr lang="zh-TW"/>
              <a:t>Optional）在用戶端（client)執行 </a:t>
            </a:r>
            <a:r>
              <a:rPr lang="zh-TW"/>
              <a:t>JavaScript</a:t>
            </a:r>
            <a:endParaRPr/>
          </a:p>
        </p:txBody>
      </p:sp>
      <p:sp>
        <p:nvSpPr>
          <p:cNvPr id="1331" name="Google Shape;1331;p18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install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Node.js</a:t>
            </a:r>
            <a:r>
              <a:rPr lang="zh-TW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https://nodejs.org/en/download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特性</a:t>
            </a:r>
            <a:endParaRPr/>
          </a:p>
        </p:txBody>
      </p:sp>
      <p:sp>
        <p:nvSpPr>
          <p:cNvPr id="1337" name="Google Shape;1337;p18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OpenCV  read frame by 640x480 spends 6.5 ms each.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Send UDP data for 480x480x3 bytes from Pi to computer, it spend around 300 ms.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Raspberry Pi Bluetooth</a:t>
            </a:r>
            <a:endParaRPr/>
          </a:p>
        </p:txBody>
      </p:sp>
      <p:sp>
        <p:nvSpPr>
          <p:cNvPr id="1343" name="Google Shape;1343;p18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service: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sudo systemctl status bluetooth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control: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bluetoothctl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make device discoverable: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sudo hciconfig hci0 piscan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&lt;option&gt; change device 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	sudo hciconfig hci0 name ‘&lt;Device Name&gt;’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9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Raspberry Pi Bluetooth LE</a:t>
            </a:r>
            <a:endParaRPr/>
          </a:p>
        </p:txBody>
      </p:sp>
      <p:sp>
        <p:nvSpPr>
          <p:cNvPr id="1349" name="Google Shape;1349;p19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防止 iOS 連接 GATT 服務，會要求配對(Pair)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bluetoothctl pairable off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(option) Python code see comments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透過藍牙（BLE)服務</a:t>
            </a:r>
            <a:r>
              <a:rPr lang="zh-TW"/>
              <a:t>：建立服務</a:t>
            </a:r>
            <a:endParaRPr/>
          </a:p>
        </p:txBody>
      </p:sp>
      <p:sp>
        <p:nvSpPr>
          <p:cNvPr id="1355" name="Google Shape;1355;p191"/>
          <p:cNvSpPr txBox="1"/>
          <p:nvPr>
            <p:ph idx="1" type="body"/>
          </p:nvPr>
        </p:nvSpPr>
        <p:spPr>
          <a:xfrm>
            <a:off x="93225" y="3495450"/>
            <a:ext cx="8165100" cy="15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在 /home/</a:t>
            </a:r>
            <a:r>
              <a:rPr lang="zh-TW" u="sng">
                <a:solidFill>
                  <a:srgbClr val="FF0000"/>
                </a:solidFill>
              </a:rPr>
              <a:t>&lt;user_name&gt;</a:t>
            </a:r>
            <a:r>
              <a:rPr lang="zh-TW"/>
              <a:t>/Documents/Bluetooth 下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建立一個對應服務的敘述檔案 </a:t>
            </a:r>
            <a:r>
              <a:rPr lang="zh-TW">
                <a:solidFill>
                  <a:srgbClr val="00FF00"/>
                </a:solidFill>
              </a:rPr>
              <a:t>ble_interface</a:t>
            </a:r>
            <a:r>
              <a:rPr lang="zh-TW">
                <a:solidFill>
                  <a:srgbClr val="00FF00"/>
                </a:solidFill>
              </a:rPr>
              <a:t>.service</a:t>
            </a:r>
            <a:endParaRPr>
              <a:solidFill>
                <a:srgbClr val="00F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輸入 </a:t>
            </a:r>
            <a:r>
              <a:rPr lang="zh-TW" sz="1400">
                <a:solidFill>
                  <a:srgbClr val="FFFF00"/>
                </a:solidFill>
              </a:rPr>
              <a:t> </a:t>
            </a:r>
            <a:r>
              <a:rPr lang="zh-TW" sz="11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sudo cp ble_interface.service /etc/systemd/system/ble_interface.service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登記啟動服務(從新開機後就啟動）：</a:t>
            </a: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sudo systemctl </a:t>
            </a:r>
            <a:r>
              <a:rPr lang="zh-TW" sz="12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enable</a:t>
            </a: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ble_interface.service</a:t>
            </a:r>
            <a:endParaRPr sz="12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50"/>
              <a:buFont typeface="Arial"/>
              <a:buAutoNum type="alphaLcPeriod"/>
            </a:pP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馬上啟動：sudo systemctl </a:t>
            </a:r>
            <a:r>
              <a:rPr lang="zh-TW" sz="12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ble_interface.service</a:t>
            </a:r>
            <a:endParaRPr sz="12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191"/>
          <p:cNvSpPr txBox="1"/>
          <p:nvPr/>
        </p:nvSpPr>
        <p:spPr>
          <a:xfrm>
            <a:off x="4876800" y="907475"/>
            <a:ext cx="42114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[Unit]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Description=BLE Interface Services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After=bluetooth.target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[Service]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ExecStart=/usr/bin/python3 -u </a:t>
            </a:r>
            <a:r>
              <a:rPr lang="zh-TW" sz="1150">
                <a:solidFill>
                  <a:srgbClr val="FF9900"/>
                </a:solidFill>
              </a:rPr>
              <a:t>ble_interface_services.py</a:t>
            </a:r>
            <a:endParaRPr sz="115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WorkingDirectory=/home/</a:t>
            </a:r>
            <a:r>
              <a:rPr lang="zh-TW" sz="1150" u="sng">
                <a:solidFill>
                  <a:srgbClr val="FF0000"/>
                </a:solidFill>
              </a:rPr>
              <a:t>&lt;user_name&gt;</a:t>
            </a:r>
            <a:r>
              <a:rPr lang="zh-TW" sz="1150">
                <a:solidFill>
                  <a:srgbClr val="FFFF00"/>
                </a:solidFill>
              </a:rPr>
              <a:t>/Documents/Bluetooth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StandardOutput=inherit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StandardError=inherit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User=</a:t>
            </a:r>
            <a:r>
              <a:rPr lang="zh-TW" sz="1150" u="sng">
                <a:solidFill>
                  <a:srgbClr val="FF0000"/>
                </a:solidFill>
              </a:rPr>
              <a:t>&lt;user_name&gt;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[Install]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WantedBy=multi-user.target</a:t>
            </a:r>
            <a:endParaRPr sz="115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（非必要 Optional）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VNC </a:t>
            </a:r>
            <a:r>
              <a:rPr lang="zh-TW"/>
              <a:t>或 HTMI 連接：</a:t>
            </a:r>
            <a:r>
              <a:rPr lang="zh-TW"/>
              <a:t>打開功能</a:t>
            </a:r>
            <a:endParaRPr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337050" y="2681800"/>
            <a:ext cx="8674800" cy="23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主選單下，進入“偏好設定(Preferences)”，點選“Raspberry Pi 設定(Configuration)“程式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在“介面(Interfaces)”標籤下，將攝影機(Camera)，SSH，VNC，I2C，Serial Port，Serial Console 設定成“啟用(Enable)”，並按下”確定(OK)”。（系統會要求重新開機）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進入“偏好設定(Preferences)”，再進入“Display Configuration”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zh-TW" sz="1800"/>
              <a:t>Configure, Screens, HTMI1,Resolution,1920X1080</a:t>
            </a:r>
            <a:endParaRPr sz="1800"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000" y="436050"/>
            <a:ext cx="2632175" cy="23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9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透過藍牙（BLE)服務，設定WiFi連接</a:t>
            </a:r>
            <a:endParaRPr/>
          </a:p>
        </p:txBody>
      </p:sp>
      <p:sp>
        <p:nvSpPr>
          <p:cNvPr id="1362" name="Google Shape;1362;p192"/>
          <p:cNvSpPr txBox="1"/>
          <p:nvPr>
            <p:ph idx="1" type="body"/>
          </p:nvPr>
        </p:nvSpPr>
        <p:spPr>
          <a:xfrm>
            <a:off x="105725" y="1558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手機或平板安裝 nRF Connect，當成設定界面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手機開啓藍牙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Pi 連接 接脚 38及40 ，開機。等待 30秒。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執行 nRF Connect，Scanner 選擇 ”Robot V1.0” Connect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選擇 “UART RX Characteristic”，按上傳（向上符號）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Write Value下，選擇 UTF8，輸入指令後，按Write（傳送）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選擇 ”UART TX Characteristic”，按下載值（向下符號）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zh-TW"/>
              <a:t>顯示結果。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zh-TW"/>
              <a:t>如果沒有訊息，Disconnect 再 Connect 再讀取一次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/>
              <a:t>指令：SWF:&lt;ssid&gt;:&lt;password&gt;</a:t>
            </a:r>
            <a:endParaRPr sz="11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&lt;ssid&gt; 為Wifi 接點名稱，&lt;password&gt;為接點密碼。例如：SWF:Hot Spot:1234567890 </a:t>
            </a:r>
            <a:endParaRPr/>
          </a:p>
        </p:txBody>
      </p:sp>
      <p:pic>
        <p:nvPicPr>
          <p:cNvPr id="1363" name="Google Shape;1363;p192" title="Screenshot 2025-06-21 0955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475" y="1448300"/>
            <a:ext cx="4071124" cy="22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藍牙BLE 連接指令</a:t>
            </a:r>
            <a:endParaRPr/>
          </a:p>
        </p:txBody>
      </p:sp>
      <p:sp>
        <p:nvSpPr>
          <p:cNvPr id="1369" name="Google Shape;1369;p19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Wifi 設定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r>
              <a:rPr lang="zh-TW" sz="1100"/>
              <a:t>SWF:&lt;ssid&gt;:&lt;password&gt;</a:t>
            </a:r>
            <a:endParaRPr sz="11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&lt;ssid&gt; 為Wifi 接點名稱，&lt;password&gt;為接點密碼。例如：SWF:Hot Spot:1234567890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取得 Ethernet 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GEID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取得 IP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GIP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關機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SHUTDOWN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Source</a:t>
            </a:r>
            <a:endParaRPr/>
          </a:p>
        </p:txBody>
      </p:sp>
      <p:sp>
        <p:nvSpPr>
          <p:cNvPr id="1375" name="Google Shape;1375;p19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https://drive.google.com/drive/folders/1YGeGPAp92h-e92OC9geTdfxC5wVcoTnv?usp=drive_link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https://www.tinkercad.com/things/jkAXoQ1gr2D-robot-ii-share/edit?sharecode=5Tj7B5X_g80pfedDJHGz_p-wZnBkvelBl4_hjtx1VJ0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無桌面的控制參考：網路 ssh (secure shell) 連線</a:t>
            </a:r>
            <a:endParaRPr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檔案傳輸：SFTP FileZilla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下載並安裝：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https://filezilla-project.org/download.php?type=client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	在 終端機 下：ifconfig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		取得 wlan0: inet 值。（例如：192.168.0.197）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	</a:t>
            </a:r>
            <a:r>
              <a:rPr lang="zh-TW"/>
              <a:t>輸入：</a:t>
            </a:r>
            <a:r>
              <a:rPr lang="zh-TW"/>
              <a:t>主機(H):192.168.0.197, 使用者名稱, 密碼, 連結埠：22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	按 快速連結 開始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利用拖拉達成檔案傳輸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Raspberry Pi Zero 2 W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Zero </a:t>
            </a:r>
            <a:r>
              <a:rPr lang="zh-TW"/>
              <a:t>電耗</a:t>
            </a:r>
            <a:r>
              <a:rPr lang="zh-TW"/>
              <a:t>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Zero 2: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開機時，最大耗用 5V，電流 600 mA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下載時，700mA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 Zero W: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開機時，最大耗用 5V，電流 270 mA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開啟圖檔時，最大 370mA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https://www.raspberrypi.com/documentation/computers/getting-started.html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https://www.raspberrypi.com/documentation/computers/raspberry-pi.html#gpio-and-the-40-pin-header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建立一個提供 IP 位置的服務（service)</a:t>
            </a:r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183150" y="1467225"/>
            <a:ext cx="8777700" cy="28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/>
              <a:t>假設 user_name 為 使用者名字，例如 charlie </a:t>
            </a:r>
            <a:endParaRPr sz="1600" u="sng">
              <a:solidFill>
                <a:srgbClr val="FF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/>
              <a:t>在 /home/</a:t>
            </a:r>
            <a:r>
              <a:rPr lang="zh-TW" sz="1600" u="sng">
                <a:solidFill>
                  <a:srgbClr val="FFFF00"/>
                </a:solidFill>
              </a:rPr>
              <a:t>&lt;user_name&gt;</a:t>
            </a:r>
            <a:r>
              <a:rPr lang="zh-TW" sz="1600"/>
              <a:t>/Documents 目錄下建立 檔案 IP_Provider.py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zh-TW" sz="1600"/>
              <a:t>利用 FileZilla 拷貝進去 或 vi 建立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建立服務（service)</a:t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729450" y="3271450"/>
            <a:ext cx="8165100" cy="15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在 /home/</a:t>
            </a:r>
            <a:r>
              <a:rPr lang="zh-TW" u="sng">
                <a:solidFill>
                  <a:srgbClr val="FF0000"/>
                </a:solidFill>
              </a:rPr>
              <a:t>&lt;user_name&gt;</a:t>
            </a:r>
            <a:r>
              <a:rPr lang="zh-TW"/>
              <a:t>/Documents 下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建立一個對應服務的敘述檔案 </a:t>
            </a:r>
            <a:r>
              <a:rPr lang="zh-TW">
                <a:solidFill>
                  <a:srgbClr val="00FF00"/>
                </a:solidFill>
              </a:rPr>
              <a:t>IP_Provider.service</a:t>
            </a:r>
            <a:endParaRPr>
              <a:solidFill>
                <a:srgbClr val="00F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輸入 </a:t>
            </a:r>
            <a:r>
              <a:rPr lang="zh-TW" sz="1400">
                <a:solidFill>
                  <a:srgbClr val="FFFF00"/>
                </a:solidFill>
              </a:rPr>
              <a:t> </a:t>
            </a:r>
            <a:r>
              <a:rPr lang="zh-TW" sz="115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sudo cp IP_Provider.service /etc/systemd/system/IP_Provider.service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登記啟動服務(從新開機後就啟動）：</a:t>
            </a: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sudo systemctl </a:t>
            </a:r>
            <a:r>
              <a:rPr lang="zh-TW" sz="12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enable</a:t>
            </a: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IP_Provider.service</a:t>
            </a:r>
            <a:endParaRPr sz="12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50"/>
              <a:buFont typeface="Arial"/>
              <a:buAutoNum type="alphaLcPeriod"/>
            </a:pP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馬上啟動：sudo systemctl </a:t>
            </a:r>
            <a:r>
              <a:rPr lang="zh-TW" sz="12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zh-TW" sz="12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IP_Provider.service</a:t>
            </a:r>
            <a:endParaRPr sz="12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4572000" y="577725"/>
            <a:ext cx="37413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[Unit]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Description=Provide IP Info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After=network.target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[Service]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ExecStart=/usr/bin/python3 -u </a:t>
            </a:r>
            <a:r>
              <a:rPr lang="zh-TW" sz="1150">
                <a:solidFill>
                  <a:srgbClr val="FF9900"/>
                </a:solidFill>
              </a:rPr>
              <a:t>IP_Provider.py</a:t>
            </a:r>
            <a:endParaRPr sz="115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WorkingDirectory=/home/</a:t>
            </a:r>
            <a:r>
              <a:rPr lang="zh-TW" sz="1150" u="sng">
                <a:solidFill>
                  <a:srgbClr val="FF0000"/>
                </a:solidFill>
              </a:rPr>
              <a:t>&lt;user_name&gt;</a:t>
            </a:r>
            <a:r>
              <a:rPr lang="zh-TW" sz="1150">
                <a:solidFill>
                  <a:srgbClr val="FFFF00"/>
                </a:solidFill>
              </a:rPr>
              <a:t>/Documents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StandardOutput=inherit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StandardError=inherit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User=</a:t>
            </a:r>
            <a:r>
              <a:rPr lang="zh-TW" sz="1150" u="sng">
                <a:solidFill>
                  <a:srgbClr val="FF0000"/>
                </a:solidFill>
              </a:rPr>
              <a:t>&lt;user_name&gt;</a:t>
            </a:r>
            <a:endParaRPr sz="1150" u="sng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[Install]</a:t>
            </a:r>
            <a:endParaRPr sz="115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FFFF00"/>
                </a:solidFill>
              </a:rPr>
              <a:t>WantedBy=multi-user.target</a:t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參考：控制服務(service)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手動啟動：</a:t>
            </a:r>
            <a:r>
              <a:rPr lang="zh-TW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sudo systemctl </a:t>
            </a:r>
            <a:r>
              <a:rPr lang="zh-TW" sz="105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zh-TW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IP_Provider.service</a:t>
            </a:r>
            <a:endParaRPr sz="10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手動停止：</a:t>
            </a:r>
            <a:r>
              <a:rPr lang="zh-TW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sudo systemctl </a:t>
            </a:r>
            <a:r>
              <a:rPr lang="zh-TW" sz="105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stop</a:t>
            </a:r>
            <a:r>
              <a:rPr lang="zh-TW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IP_Provider.service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登記啟動服務(從新開機後就啟動）：</a:t>
            </a:r>
            <a:r>
              <a:rPr lang="zh-TW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sudo systemctl </a:t>
            </a:r>
            <a:r>
              <a:rPr lang="zh-TW" sz="105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enable</a:t>
            </a:r>
            <a:r>
              <a:rPr lang="zh-TW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IP_Provider.service</a:t>
            </a:r>
            <a:endParaRPr sz="10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登記關閉服務：</a:t>
            </a:r>
            <a:r>
              <a:rPr lang="zh-TW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sudo systemctl </a:t>
            </a:r>
            <a:r>
              <a:rPr lang="zh-TW" sz="105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disable</a:t>
            </a:r>
            <a:r>
              <a:rPr lang="zh-TW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IP_Provider.service</a:t>
            </a:r>
            <a:endParaRPr sz="10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顯示服務狀態：</a:t>
            </a:r>
            <a:r>
              <a:rPr lang="zh-TW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sudo systemctl </a:t>
            </a:r>
            <a:r>
              <a:rPr lang="zh-TW" sz="105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status </a:t>
            </a:r>
            <a:r>
              <a:rPr lang="zh-TW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IP_Provider.service</a:t>
            </a:r>
            <a:endParaRPr sz="10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按下 :q 結束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尋找對應的 Pi 網路位置</a:t>
            </a:r>
            <a:endParaRPr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在 Pi 上，利用 Console 取得 網路卡 ID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ifconfig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紀錄 wlan0: 下面 的 ether。例如： e4:5f:01:92:a5:8f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確定 IP_Provider 服務在 Pi 上面執行正常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 </a:t>
            </a:r>
            <a:r>
              <a:rPr lang="zh-TW" sz="1350">
                <a:latin typeface="Arial"/>
                <a:ea typeface="Arial"/>
                <a:cs typeface="Arial"/>
                <a:sym typeface="Arial"/>
              </a:rPr>
              <a:t>sudo systemctl status IP_Provider.service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Arial"/>
              <a:buAutoNum type="romanLcPeriod"/>
            </a:pPr>
            <a:r>
              <a:rPr lang="zh-TW" sz="1350">
                <a:latin typeface="Arial"/>
                <a:ea typeface="Arial"/>
                <a:cs typeface="Arial"/>
                <a:sym typeface="Arial"/>
              </a:rPr>
              <a:t>:q 離開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在控制端（電腦/筆電）執行 query_server_ip，取得 Pi 的 網路 IP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python3 query_server_ip.py -d "</a:t>
            </a:r>
            <a:r>
              <a:rPr lang="zh-TW">
                <a:solidFill>
                  <a:srgbClr val="FFFF00"/>
                </a:solidFill>
              </a:rPr>
              <a:t>e4:5f:01:92:a5:8f</a:t>
            </a:r>
            <a:r>
              <a:rPr lang="zh-TW"/>
              <a:t>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(參考)Client-Server 架構：尋找 Server：UDP </a:t>
            </a:r>
            <a:endParaRPr/>
          </a:p>
        </p:txBody>
      </p:sp>
      <p:sp>
        <p:nvSpPr>
          <p:cNvPr id="288" name="Google Shape;288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控制/Client端 為電腦/筆電/手機/筆電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利用UDP通訊</a:t>
            </a:r>
            <a:r>
              <a:rPr lang="zh-TW" u="sng"/>
              <a:t>指定</a:t>
            </a:r>
            <a:r>
              <a:rPr lang="zh-TW"/>
              <a:t>或</a:t>
            </a:r>
            <a:r>
              <a:rPr lang="zh-TW" u="sng"/>
              <a:t>廣播</a:t>
            </a:r>
            <a:r>
              <a:rPr lang="zh-TW"/>
              <a:t>來尋找伺服器（Server）/Raspberry Pi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注意：Client 及 Server 必須落在同一個網域</a:t>
            </a:r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1248900" y="2671100"/>
            <a:ext cx="7136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USAGE: python SendUDP.py -b 0 -i 192.168.50.127 -p 54320 -d "ABCDE"</a:t>
            </a:r>
            <a:endParaRPr sz="13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USAGE: python SendUDP.py -b 1 -p 54320 -d "HI"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(參考)Client-Server 架構：Server：UDP 接收</a:t>
            </a:r>
            <a:endParaRPr/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在 Pi 上執行來做 UDP接收測試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VNC 連結，電腦端設定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729450" y="2078875"/>
            <a:ext cx="7688700" cy="28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在電腦端下載 RealVNC viewer 後安裝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/>
              <a:t>	</a:t>
            </a:r>
            <a:r>
              <a:rPr lang="zh-TW" sz="1900" u="sng">
                <a:solidFill>
                  <a:schemeClr val="hlink"/>
                </a:solidFill>
                <a:hlinkClick r:id="rId3"/>
              </a:rPr>
              <a:t>http://www.realvnc.com/download/viewer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/>
              <a:t>執行 VNC Viewer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/>
              <a:t>	填入 Pi 的 IP 位置</a:t>
            </a:r>
            <a:r>
              <a:rPr lang="zh-TW" sz="1900"/>
              <a:t>（在終端機下，輸入 ifconfig可以獲得）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900"/>
              <a:t>	輸入 Pi 登入的使用者及密碼</a:t>
            </a:r>
            <a:endParaRPr sz="1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Raspberry PI 電源</a:t>
            </a:r>
            <a:endParaRPr/>
          </a:p>
        </p:txBody>
      </p:sp>
      <p:sp>
        <p:nvSpPr>
          <p:cNvPr id="307" name="Google Shape;307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+5V &gt; PIN 4 (+5V)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GND &gt;  PIN 6 (GND)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16 門 PWM 控制器 ( PCA9685 )</a:t>
            </a:r>
            <a:endParaRPr/>
          </a:p>
        </p:txBody>
      </p:sp>
      <p:sp>
        <p:nvSpPr>
          <p:cNvPr id="313" name="Google Shape;313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因為沒有設計石英震盪器、只有利用 RC 電路，所以</a:t>
            </a:r>
            <a:r>
              <a:rPr lang="zh-TW" u="sng">
                <a:solidFill>
                  <a:srgbClr val="FFFF00"/>
                </a:solidFill>
              </a:rPr>
              <a:t>產生的脈波不夠精準</a:t>
            </a:r>
            <a:r>
              <a:rPr lang="zh-TW"/>
              <a:t>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需要利用校對方式換算出精準的值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16 門 PWM 控制器 ( PCA9685 )</a:t>
            </a:r>
            <a:endParaRPr/>
          </a:p>
        </p:txBody>
      </p:sp>
      <p:sp>
        <p:nvSpPr>
          <p:cNvPr id="319" name="Google Shape;319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VCC  &gt; PIN 1 (3.3V)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SDA &gt; PIN 3 (SDA)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SCL &gt; PIN 5 (SCL)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GND &gt; PIN 9 (GND)</a:t>
            </a:r>
            <a:r>
              <a:rPr lang="zh-TW"/>
              <a:t>(pin 6,9,14)</a:t>
            </a:r>
            <a:endParaRPr/>
          </a:p>
        </p:txBody>
      </p:sp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350" y="2145075"/>
            <a:ext cx="4879852" cy="256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軟體安裝：下載燒寫程式及作業系統影像檔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729450" y="2078875"/>
            <a:ext cx="82386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下載燒寫程式： </a:t>
            </a:r>
            <a:r>
              <a:rPr lang="zh-TW" sz="2000" u="sng">
                <a:solidFill>
                  <a:schemeClr val="hlink"/>
                </a:solidFill>
                <a:hlinkClick r:id="rId3"/>
              </a:rPr>
              <a:t>https://www.raspberrypi.org/downloads/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下載影像 : </a:t>
            </a:r>
            <a:r>
              <a:rPr lang="zh-TW" sz="2000" u="sng">
                <a:solidFill>
                  <a:schemeClr val="hlink"/>
                </a:solidFill>
                <a:hlinkClick r:id="rId4"/>
              </a:rPr>
              <a:t>https://www.raspberrypi.com/software/operating-systems/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（目前使用：</a:t>
            </a:r>
            <a:endParaRPr sz="20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Zero 2 W: </a:t>
            </a:r>
            <a:r>
              <a:rPr lang="zh-TW" sz="2000"/>
              <a:t>2024-11-19-raspios-bookworm-arm64.img.xz</a:t>
            </a:r>
            <a:endParaRPr sz="20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/>
              <a:t>Zero : </a:t>
            </a:r>
            <a:r>
              <a:rPr lang="zh-TW" sz="2000"/>
              <a:t>2024-11-19-raspios-bullseye-armhf.img.xz</a:t>
            </a:r>
            <a:r>
              <a:rPr lang="zh-TW" sz="2000"/>
              <a:t>）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金屬舵機 MG 996R</a:t>
            </a:r>
            <a:endParaRPr/>
          </a:p>
        </p:txBody>
      </p:sp>
      <p:sp>
        <p:nvSpPr>
          <p:cNvPr id="326" name="Google Shape;326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PWM Period 20 mS (50 Hz)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500 us = 0 degree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1500 us = 90 degree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2500 us = 180 degree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(other version)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600 uS = 0 degree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1600 uS = 90 degree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2600 uS = 180 degree</a:t>
            </a:r>
            <a:endParaRPr/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213" y="933450"/>
            <a:ext cx="547687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伺服馬達版本</a:t>
            </a:r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500～2500 us</a:t>
            </a:r>
            <a:endParaRPr/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伺服馬達版本</a:t>
            </a:r>
            <a:endParaRPr/>
          </a:p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600～2600 us</a:t>
            </a:r>
            <a:endParaRPr/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4530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84" y="0"/>
            <a:ext cx="3429014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985" y="2571750"/>
            <a:ext cx="3429014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22625"/>
            <a:ext cx="3361146" cy="25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253" y="0"/>
            <a:ext cx="4201747" cy="315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51701"/>
            <a:ext cx="3881586" cy="291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300" y="2766300"/>
            <a:ext cx="4913395" cy="368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精密度不夠好、會晃動</a:t>
            </a:r>
            <a:endParaRPr/>
          </a:p>
        </p:txBody>
      </p:sp>
      <p:sp>
        <p:nvSpPr>
          <p:cNvPr id="372" name="Google Shape;372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899" y="0"/>
            <a:ext cx="3750100" cy="500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72" y="1151163"/>
            <a:ext cx="2808003" cy="374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9225" y="2001915"/>
            <a:ext cx="3857626" cy="289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MG 996R </a:t>
            </a:r>
            <a:r>
              <a:rPr lang="zh-TW"/>
              <a:t>角度對波寬為非線性</a:t>
            </a:r>
            <a:endParaRPr/>
          </a:p>
        </p:txBody>
      </p:sp>
      <p:sp>
        <p:nvSpPr>
          <p:cNvPr id="381" name="Google Shape;381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 差距表格轉換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每個 關節伺服馬達都需要測量</a:t>
            </a:r>
            <a:endParaRPr/>
          </a:p>
        </p:txBody>
      </p:sp>
      <p:pic>
        <p:nvPicPr>
          <p:cNvPr id="382" name="Google Shape;382;p49" title="Screenshot 2025-03-15 at 8.55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073" y="937825"/>
            <a:ext cx="4898924" cy="380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差距測量輔助</a:t>
            </a:r>
            <a:endParaRPr/>
          </a:p>
        </p:txBody>
      </p:sp>
      <p:sp>
        <p:nvSpPr>
          <p:cNvPr id="388" name="Google Shape;388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725" y="1844585"/>
            <a:ext cx="2400625" cy="3200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974" y="333425"/>
            <a:ext cx="3534028" cy="471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346" y="1844600"/>
            <a:ext cx="2400625" cy="3200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差距測量輔助</a:t>
            </a:r>
            <a:endParaRPr/>
          </a:p>
        </p:txBody>
      </p:sp>
      <p:sp>
        <p:nvSpPr>
          <p:cNvPr id="397" name="Google Shape;397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角尺背面貼上白色膠布、加強拍攝聚焦</a:t>
            </a:r>
            <a:endParaRPr/>
          </a:p>
        </p:txBody>
      </p:sp>
      <p:pic>
        <p:nvPicPr>
          <p:cNvPr id="398" name="Google Shape;3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150" y="908687"/>
            <a:ext cx="4434847" cy="332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軟體安裝：燒寫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2671300"/>
            <a:ext cx="70389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利用燒寫程式，先擦去（erase) SD 卡、格式化成 FAT32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再使用 ’use custom‘選擇要燒寫加入 SD卡的作業系統影像檔(img)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設定完預先設定(EDIT SETTINGS)後、選 YES</a:t>
            </a:r>
            <a:endParaRPr sz="19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834" y="0"/>
            <a:ext cx="4293167" cy="26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攝影機架</a:t>
            </a:r>
            <a:endParaRPr/>
          </a:p>
        </p:txBody>
      </p:sp>
      <p:sp>
        <p:nvSpPr>
          <p:cNvPr id="404" name="Google Shape;404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可以調整高度到適合攝影機的聚焦距離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參考：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https://www.tinkercad.com/things/hlWKixl5oFG-holders-share/edit?sharecode=X1Ba6r4_iH1Cdun8uYq9vYASLYNjniDtvRwi9aNWVYo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273" y="0"/>
            <a:ext cx="3174724" cy="423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5" y="2442851"/>
            <a:ext cx="2025498" cy="270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校準方案一</a:t>
            </a:r>
            <a:endParaRPr/>
          </a:p>
        </p:txBody>
      </p:sp>
      <p:sp>
        <p:nvSpPr>
          <p:cNvPr id="412" name="Google Shape;412;p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安置輔助校對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架好網路攝影機，連上電腦，在電腦端執行 </a:t>
            </a:r>
            <a:r>
              <a:rPr lang="zh-TW" u="sng">
                <a:solidFill>
                  <a:srgbClr val="FFFF00"/>
                </a:solidFill>
              </a:rPr>
              <a:t>webcam_show.py</a:t>
            </a:r>
            <a:endParaRPr u="sng">
              <a:solidFill>
                <a:srgbClr val="FFF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放好要測試的伺服馬達，在 Pi 上 執行 </a:t>
            </a:r>
            <a:r>
              <a:rPr lang="zh-TW" u="sng">
                <a:solidFill>
                  <a:srgbClr val="FFFF00"/>
                </a:solidFill>
              </a:rPr>
              <a:t>make_pwm_table.py</a:t>
            </a:r>
            <a:endParaRPr u="sng">
              <a:solidFill>
                <a:srgbClr val="FFF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在 </a:t>
            </a:r>
            <a:r>
              <a:rPr lang="zh-TW" u="sng">
                <a:solidFill>
                  <a:srgbClr val="FFFF00"/>
                </a:solidFill>
              </a:rPr>
              <a:t>webcam_show.py</a:t>
            </a:r>
            <a:r>
              <a:rPr lang="zh-TW"/>
              <a:t> 調整 90度對準線、對準到量角器上 90度的線上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‘1’ ‘2’ 線上緣左右移動，’q’ ‘w’ 線下緣左右移動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‘a ‘s’ 線上緣左右快速移動，’z’ ‘x’ 線下緣左右快速移動，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‘+’ ‘-’ 視界調整，&lt;esc&gt; 離開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在 </a:t>
            </a:r>
            <a:r>
              <a:rPr lang="zh-TW">
                <a:solidFill>
                  <a:srgbClr val="FFFF00"/>
                </a:solidFill>
              </a:rPr>
              <a:t>make_pwm_table</a:t>
            </a:r>
            <a:r>
              <a:rPr lang="zh-TW"/>
              <a:t> 上，按下  &lt;Enter&gt; 開始從 0 度開始紀錄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利用  [  及 ] 鍵 移動角度，Enter 記下角度對應到PWM 的值，並跳到下 5 度的擷取動作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u 鍵，轉回上 一個 5度的擷取動作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程式結束後，會產生 dt.dat 檔案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保持，提供安裝後校準使用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rgbClr val="FFFF00"/>
                </a:solidFill>
              </a:rPr>
              <a:t>當 PCA9685_MG996R  程式被匯入時，會試圖載入 dt00.dat ~ dt15.dat 檔案、當做每個關節（伺服馬達）的校準資料</a:t>
            </a:r>
            <a:endParaRPr u="sng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校準方案一</a:t>
            </a:r>
            <a:endParaRPr/>
          </a:p>
        </p:txBody>
      </p:sp>
      <p:sp>
        <p:nvSpPr>
          <p:cNvPr id="418" name="Google Shape;418;p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參考影片：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https://youtu.be/zwDQBFOvp1w</a:t>
            </a:r>
            <a:endParaRPr u="sng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校準方案一(option)</a:t>
            </a:r>
            <a:endParaRPr/>
          </a:p>
        </p:txBody>
      </p:sp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放好要測試的伺服馬達，執行 goto90，安裝量角器到伺服馬達上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 sz="1100"/>
              <a:t>調整 量角尺上90度的位置，對準到指示針的位置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執行 make_pwm_table.py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按下  &lt;Enter&gt; 開始從 0 度開始紀錄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利用  [  及 ] 鍵 移動角度，Enter 記下角度對應到PWM 的值，並跳到下 5 度的擷取動作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u 鍵，轉回上 一個 5度的擷取動作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程式結束後，會產生 dt.dat 檔案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保持，提供安裝後校準使用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rgbClr val="FFFF00"/>
                </a:solidFill>
              </a:rPr>
              <a:t>當 PCA9685_MG996R  程式被匯入時，會試圖載入 dt00.dat ~ dt15.dat 檔案、當做每個關節（伺服馬達）的校準資料</a:t>
            </a:r>
            <a:endParaRPr u="sng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校準方案二：</a:t>
            </a:r>
            <a:r>
              <a:rPr lang="zh-TW"/>
              <a:t>角度測量</a:t>
            </a:r>
            <a:endParaRPr/>
          </a:p>
        </p:txBody>
      </p:sp>
      <p:sp>
        <p:nvSpPr>
          <p:cNvPr id="430" name="Google Shape;430;p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612" y="2751975"/>
            <a:ext cx="3188687" cy="239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975" y="2751975"/>
            <a:ext cx="1793625" cy="239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022" y="1474200"/>
            <a:ext cx="2751976" cy="366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9554" y="-2"/>
            <a:ext cx="2092472" cy="278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校準方案二：</a:t>
            </a:r>
            <a:r>
              <a:rPr lang="zh-TW"/>
              <a:t>角度測量</a:t>
            </a:r>
            <a:endParaRPr/>
          </a:p>
        </p:txBody>
      </p:sp>
      <p:sp>
        <p:nvSpPr>
          <p:cNvPr id="440" name="Google Shape;440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測量時，程式命令轉成 90 度時，套上量角器。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記下量角器 90 度標示的</a:t>
            </a:r>
            <a:r>
              <a:rPr lang="zh-TW" u="sng"/>
              <a:t>差距度數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以右圖為例，度數差為 -2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以 每 5度來測量角度差，測得的數據需要 </a:t>
            </a:r>
            <a:r>
              <a:rPr lang="zh-TW" u="sng"/>
              <a:t>扣掉 </a:t>
            </a:r>
            <a:r>
              <a:rPr i="1" lang="zh-TW" u="sng"/>
              <a:t>差距度數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將每5度差，寫成差距表格檔案（ deviation.table 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每個 關節伺服馬達 都有自己差距表格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例如：關節 5，差距表格檔案 為 deviation5.table</a:t>
            </a:r>
            <a:endParaRPr/>
          </a:p>
        </p:txBody>
      </p:sp>
      <p:pic>
        <p:nvPicPr>
          <p:cNvPr id="441" name="Google Shape;4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224" y="672263"/>
            <a:ext cx="2849228" cy="379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校準方案二：</a:t>
            </a:r>
            <a:r>
              <a:rPr lang="zh-TW"/>
              <a:t>利用攝影機擷取</a:t>
            </a:r>
            <a:endParaRPr/>
          </a:p>
        </p:txBody>
      </p:sp>
      <p:sp>
        <p:nvSpPr>
          <p:cNvPr id="447" name="Google Shape;447;p58"/>
          <p:cNvSpPr txBox="1"/>
          <p:nvPr>
            <p:ph idx="1" type="body"/>
          </p:nvPr>
        </p:nvSpPr>
        <p:spPr>
          <a:xfrm>
            <a:off x="247225" y="1450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表格建立步驟：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清除 deviation file，執行 goto90，安裝量角器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ex:  deviation0.table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執行 angle_capture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拷貝 全部 CaptureXXX.jpg 回控制電腦觀看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紀錄每5度的偏差值（指針到度數的差），登記到 deviation 檔案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ex:  deviation0.table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紀錄擷取圖片 90 度的偏差值（度數到指針的差)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 sz="1300"/>
              <a:t> ex: -3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執行 turning_deviation_table 調整 表格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ex: turning_deviation_table -d deviation0.table -v -3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儲存偏差表格檔案，並在伺服馬達做標示</a:t>
            </a:r>
            <a:endParaRPr/>
          </a:p>
        </p:txBody>
      </p:sp>
      <p:pic>
        <p:nvPicPr>
          <p:cNvPr id="448" name="Google Shape;4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300" y="635975"/>
            <a:ext cx="2903675" cy="3871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確定開啟</a:t>
            </a:r>
            <a:r>
              <a:rPr lang="zh-TW"/>
              <a:t> I2C 通訊</a:t>
            </a:r>
            <a:endParaRPr/>
          </a:p>
        </p:txBody>
      </p:sp>
      <p:sp>
        <p:nvSpPr>
          <p:cNvPr id="454" name="Google Shape;454;p59"/>
          <p:cNvSpPr txBox="1"/>
          <p:nvPr>
            <p:ph idx="1" type="body"/>
          </p:nvPr>
        </p:nvSpPr>
        <p:spPr>
          <a:xfrm>
            <a:off x="36525" y="15758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進入 Raspberry Pi Configuration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Perferences &gt; Raspberry Pi Configuration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Tab Interfaces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打開 I2C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重新開機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檢查：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ls /dev/i2c*</a:t>
            </a:r>
            <a:endParaRPr/>
          </a:p>
        </p:txBody>
      </p:sp>
      <p:pic>
        <p:nvPicPr>
          <p:cNvPr id="455" name="Google Shape;4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00" y="1293412"/>
            <a:ext cx="5471700" cy="34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安裝程式庫（2024-10-22 版本後，不用安裝）</a:t>
            </a:r>
            <a:endParaRPr/>
          </a:p>
        </p:txBody>
      </p:sp>
      <p:sp>
        <p:nvSpPr>
          <p:cNvPr id="461" name="Google Shape;461;p6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sudo apt-get install -y python3-smbus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sudo apt-get install -y i2c-tools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測試：sudo i2cdetect -y 1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機構安裝</a:t>
            </a:r>
            <a:endParaRPr/>
          </a:p>
        </p:txBody>
      </p:sp>
      <p:sp>
        <p:nvSpPr>
          <p:cNvPr id="467" name="Google Shape;467;p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研磨到適合大小</a:t>
            </a:r>
            <a:endParaRPr/>
          </a:p>
        </p:txBody>
      </p:sp>
      <p:pic>
        <p:nvPicPr>
          <p:cNvPr id="468" name="Google Shape;4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72" y="677650"/>
            <a:ext cx="2841151" cy="37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安裝預先設定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選 EDIT SETTINGS 後</a:t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112" y="0"/>
            <a:ext cx="42292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機構安裝</a:t>
            </a:r>
            <a:endParaRPr/>
          </a:p>
        </p:txBody>
      </p:sp>
      <p:sp>
        <p:nvSpPr>
          <p:cNvPr id="474" name="Google Shape;474;p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腳底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rgbClr val="FFFF00"/>
                </a:solidFill>
              </a:rPr>
              <a:t>舵機螺絲不需要鎖太緊、紮實固定就可以了</a:t>
            </a:r>
            <a:endParaRPr u="sng">
              <a:solidFill>
                <a:srgbClr val="FFFF00"/>
              </a:solidFill>
            </a:endParaRPr>
          </a:p>
        </p:txBody>
      </p:sp>
      <p:pic>
        <p:nvPicPr>
          <p:cNvPr id="475" name="Google Shape;4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625" y="923487"/>
            <a:ext cx="4395374" cy="3296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機構安裝</a:t>
            </a:r>
            <a:endParaRPr/>
          </a:p>
        </p:txBody>
      </p:sp>
      <p:sp>
        <p:nvSpPr>
          <p:cNvPr id="481" name="Google Shape;481;p6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機構安裝</a:t>
            </a:r>
            <a:endParaRPr/>
          </a:p>
        </p:txBody>
      </p:sp>
      <p:sp>
        <p:nvSpPr>
          <p:cNvPr id="488" name="Google Shape;488;p6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先鎖超過一點點，方便卡住鎖洞</a:t>
            </a:r>
            <a:endParaRPr/>
          </a:p>
        </p:txBody>
      </p:sp>
      <p:pic>
        <p:nvPicPr>
          <p:cNvPr id="489" name="Google Shape;4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機構安裝</a:t>
            </a:r>
            <a:endParaRPr/>
          </a:p>
        </p:txBody>
      </p:sp>
      <p:sp>
        <p:nvSpPr>
          <p:cNvPr id="495" name="Google Shape;495;p6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鎖上另一邊的固定螺絲</a:t>
            </a:r>
            <a:endParaRPr/>
          </a:p>
        </p:txBody>
      </p:sp>
      <p:pic>
        <p:nvPicPr>
          <p:cNvPr id="496" name="Google Shape;4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925" y="1148950"/>
            <a:ext cx="5326070" cy="399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防滑</a:t>
            </a:r>
            <a:endParaRPr/>
          </a:p>
        </p:txBody>
      </p:sp>
      <p:sp>
        <p:nvSpPr>
          <p:cNvPr id="509" name="Google Shape;509;p6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研磨</a:t>
            </a:r>
            <a:endParaRPr/>
          </a:p>
        </p:txBody>
      </p:sp>
      <p:sp>
        <p:nvSpPr>
          <p:cNvPr id="516" name="Google Shape;516;p6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774" y="997262"/>
            <a:ext cx="4198622" cy="314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準備基本關節架</a:t>
            </a:r>
            <a:endParaRPr/>
          </a:p>
        </p:txBody>
      </p:sp>
      <p:sp>
        <p:nvSpPr>
          <p:cNvPr id="530" name="Google Shape;530;p7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476" y="658300"/>
            <a:ext cx="5102526" cy="382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準備基本關節架</a:t>
            </a:r>
            <a:endParaRPr/>
          </a:p>
        </p:txBody>
      </p:sp>
      <p:sp>
        <p:nvSpPr>
          <p:cNvPr id="537" name="Google Shape;537;p7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左右關機架</a:t>
            </a:r>
            <a:endParaRPr/>
          </a:p>
        </p:txBody>
      </p:sp>
      <p:pic>
        <p:nvPicPr>
          <p:cNvPr id="538" name="Google Shape;5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675" y="675850"/>
            <a:ext cx="5055725" cy="379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安裝預先設定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選 EDIT SETTINGS 後</a:t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875" y="177600"/>
            <a:ext cx="35433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788" y="3079813"/>
            <a:ext cx="452437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準備基本關節架</a:t>
            </a:r>
            <a:endParaRPr/>
          </a:p>
        </p:txBody>
      </p:sp>
      <p:sp>
        <p:nvSpPr>
          <p:cNvPr id="544" name="Google Shape;544;p7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左右關節組合 2 組</a:t>
            </a:r>
            <a:endParaRPr/>
          </a:p>
        </p:txBody>
      </p:sp>
      <p:pic>
        <p:nvPicPr>
          <p:cNvPr id="545" name="Google Shape;54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099" y="280888"/>
            <a:ext cx="3436300" cy="458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8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機構安裝</a:t>
            </a:r>
            <a:endParaRPr/>
          </a:p>
        </p:txBody>
      </p:sp>
      <p:sp>
        <p:nvSpPr>
          <p:cNvPr id="565" name="Google Shape;565;p7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暫時鎖上螺絲，固定機構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rgbClr val="FFFF00"/>
                </a:solidFill>
              </a:rPr>
              <a:t>舵機螺絲不需要鎖太緊、紮實固定就可以了</a:t>
            </a:r>
            <a:endParaRPr/>
          </a:p>
        </p:txBody>
      </p:sp>
      <p:pic>
        <p:nvPicPr>
          <p:cNvPr id="566" name="Google Shape;56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41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機構安裝</a:t>
            </a:r>
            <a:endParaRPr/>
          </a:p>
        </p:txBody>
      </p:sp>
      <p:sp>
        <p:nvSpPr>
          <p:cNvPr id="572" name="Google Shape;572;p7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鎖上背後固定板</a:t>
            </a:r>
            <a:endParaRPr/>
          </a:p>
        </p:txBody>
      </p:sp>
      <p:pic>
        <p:nvPicPr>
          <p:cNvPr id="573" name="Google Shape;5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機構安裝</a:t>
            </a:r>
            <a:endParaRPr/>
          </a:p>
        </p:txBody>
      </p:sp>
      <p:sp>
        <p:nvSpPr>
          <p:cNvPr id="579" name="Google Shape;579;p7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鎖上另一邊的固定螺絲</a:t>
            </a:r>
            <a:endParaRPr/>
          </a:p>
        </p:txBody>
      </p:sp>
      <p:pic>
        <p:nvPicPr>
          <p:cNvPr id="580" name="Google Shape;58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機構安裝</a:t>
            </a:r>
            <a:endParaRPr/>
          </a:p>
        </p:txBody>
      </p:sp>
      <p:sp>
        <p:nvSpPr>
          <p:cNvPr id="586" name="Google Shape;586;p7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先套入固定孔</a:t>
            </a:r>
            <a:endParaRPr/>
          </a:p>
        </p:txBody>
      </p:sp>
      <p:pic>
        <p:nvPicPr>
          <p:cNvPr id="587" name="Google Shape;58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機構安裝</a:t>
            </a:r>
            <a:endParaRPr/>
          </a:p>
        </p:txBody>
      </p:sp>
      <p:sp>
        <p:nvSpPr>
          <p:cNvPr id="593" name="Google Shape;593;p7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套上軸承</a:t>
            </a:r>
            <a:endParaRPr/>
          </a:p>
        </p:txBody>
      </p:sp>
      <p:pic>
        <p:nvPicPr>
          <p:cNvPr id="594" name="Google Shape;59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機構安裝</a:t>
            </a:r>
            <a:endParaRPr/>
          </a:p>
        </p:txBody>
      </p:sp>
      <p:sp>
        <p:nvSpPr>
          <p:cNvPr id="600" name="Google Shape;600;p8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套上，塞入、固定</a:t>
            </a:r>
            <a:endParaRPr/>
          </a:p>
        </p:txBody>
      </p:sp>
      <p:pic>
        <p:nvPicPr>
          <p:cNvPr id="601" name="Google Shape;60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手臂</a:t>
            </a:r>
            <a:endParaRPr/>
          </a:p>
        </p:txBody>
      </p:sp>
      <p:sp>
        <p:nvSpPr>
          <p:cNvPr id="607" name="Google Shape;607;p8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垂直鎖上</a:t>
            </a:r>
            <a:endParaRPr/>
          </a:p>
        </p:txBody>
      </p:sp>
      <p:pic>
        <p:nvPicPr>
          <p:cNvPr id="608" name="Google Shape;6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初次開機準備（沒有 Htmi線可以使用時）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92525" y="1556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利用 UART Serial to TTL 線 設定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當燒完 SD card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退出 SD card，再插回去電腦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打開 config.txt 檔案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加入 enable_uart=1 到  [all] 區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更改後，儲存，退卡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（接線參考後面的投影片說明）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425" y="1193363"/>
            <a:ext cx="5523525" cy="363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膝蓋</a:t>
            </a:r>
            <a:endParaRPr/>
          </a:p>
        </p:txBody>
      </p:sp>
      <p:sp>
        <p:nvSpPr>
          <p:cNvPr id="614" name="Google Shape;614;p8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2 組</a:t>
            </a:r>
            <a:endParaRPr/>
          </a:p>
        </p:txBody>
      </p:sp>
      <p:pic>
        <p:nvPicPr>
          <p:cNvPr id="615" name="Google Shape;61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65" y="808675"/>
            <a:ext cx="4701524" cy="35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rgbClr val="FFFF00"/>
                </a:solidFill>
              </a:rPr>
              <a:t>舵機螺絲不需要鎖太緊、紮實固定就可以了</a:t>
            </a:r>
            <a:endParaRPr/>
          </a:p>
        </p:txBody>
      </p:sp>
      <p:pic>
        <p:nvPicPr>
          <p:cNvPr id="622" name="Google Shape;62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03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8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8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關節機構</a:t>
            </a:r>
            <a:endParaRPr/>
          </a:p>
        </p:txBody>
      </p:sp>
      <p:sp>
        <p:nvSpPr>
          <p:cNvPr id="649" name="Google Shape;649;p8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4 組</a:t>
            </a:r>
            <a:endParaRPr/>
          </a:p>
        </p:txBody>
      </p:sp>
      <p:pic>
        <p:nvPicPr>
          <p:cNvPr id="650" name="Google Shape;65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725" y="531500"/>
            <a:ext cx="5440680" cy="40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準備主體架</a:t>
            </a:r>
            <a:endParaRPr/>
          </a:p>
        </p:txBody>
      </p:sp>
      <p:sp>
        <p:nvSpPr>
          <p:cNvPr id="656" name="Google Shape;656;p8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925" y="969262"/>
            <a:ext cx="5477028" cy="410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準備主體架</a:t>
            </a:r>
            <a:endParaRPr/>
          </a:p>
        </p:txBody>
      </p:sp>
      <p:sp>
        <p:nvSpPr>
          <p:cNvPr id="663" name="Google Shape;663;p8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850" y="566137"/>
            <a:ext cx="5348297" cy="401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準備主體架</a:t>
            </a:r>
            <a:endParaRPr/>
          </a:p>
        </p:txBody>
      </p:sp>
      <p:sp>
        <p:nvSpPr>
          <p:cNvPr id="670" name="Google Shape;670;p9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37912"/>
            <a:ext cx="4493976" cy="33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準備主體架</a:t>
            </a:r>
            <a:endParaRPr/>
          </a:p>
        </p:txBody>
      </p:sp>
      <p:sp>
        <p:nvSpPr>
          <p:cNvPr id="677" name="Google Shape;677;p9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350" y="1184300"/>
            <a:ext cx="4903597" cy="367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軟體安裝：燒寫完畢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將 SD卡插入 Pi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900"/>
              <a:t>（初次開機時間會比較久）</a:t>
            </a:r>
            <a:endParaRPr sz="19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準備主體架</a:t>
            </a:r>
            <a:endParaRPr/>
          </a:p>
        </p:txBody>
      </p:sp>
      <p:sp>
        <p:nvSpPr>
          <p:cNvPr id="684" name="Google Shape;684;p9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024" y="768013"/>
            <a:ext cx="4809974" cy="360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準備主體架</a:t>
            </a:r>
            <a:endParaRPr/>
          </a:p>
        </p:txBody>
      </p:sp>
      <p:sp>
        <p:nvSpPr>
          <p:cNvPr id="691" name="Google Shape;691;p9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101" y="785950"/>
            <a:ext cx="4762155" cy="35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準備主體架</a:t>
            </a:r>
            <a:endParaRPr/>
          </a:p>
        </p:txBody>
      </p:sp>
      <p:sp>
        <p:nvSpPr>
          <p:cNvPr id="698" name="Google Shape;698;p9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975" y="638564"/>
            <a:ext cx="5155174" cy="386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準備主體架</a:t>
            </a:r>
            <a:endParaRPr/>
          </a:p>
        </p:txBody>
      </p:sp>
      <p:sp>
        <p:nvSpPr>
          <p:cNvPr id="705" name="Google Shape;705;p9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751" y="500313"/>
            <a:ext cx="5523850" cy="414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吊繩</a:t>
            </a:r>
            <a:endParaRPr/>
          </a:p>
        </p:txBody>
      </p:sp>
      <p:sp>
        <p:nvSpPr>
          <p:cNvPr id="712" name="Google Shape;712;p9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安裝前，先穿線。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50 cm X 2 條</a:t>
            </a:r>
            <a:endParaRPr/>
          </a:p>
        </p:txBody>
      </p:sp>
      <p:pic>
        <p:nvPicPr>
          <p:cNvPr id="713" name="Google Shape;7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175" y="465811"/>
            <a:ext cx="5615820" cy="421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準備主體架</a:t>
            </a:r>
            <a:endParaRPr/>
          </a:p>
        </p:txBody>
      </p:sp>
      <p:sp>
        <p:nvSpPr>
          <p:cNvPr id="719" name="Google Shape;719;p9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500" y="623200"/>
            <a:ext cx="5301495" cy="3976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準備主體架</a:t>
            </a:r>
            <a:endParaRPr/>
          </a:p>
        </p:txBody>
      </p:sp>
      <p:sp>
        <p:nvSpPr>
          <p:cNvPr id="726" name="Google Shape;726;p9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025" y="570525"/>
            <a:ext cx="5336604" cy="4002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準備主體架</a:t>
            </a:r>
            <a:endParaRPr/>
          </a:p>
        </p:txBody>
      </p:sp>
      <p:sp>
        <p:nvSpPr>
          <p:cNvPr id="733" name="Google Shape;733;p9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375" y="724125"/>
            <a:ext cx="4927003" cy="369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0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0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利用行動電源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025" y="1770512"/>
            <a:ext cx="3340371" cy="250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0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0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0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rgbClr val="FFFF00"/>
                </a:solidFill>
              </a:rPr>
              <a:t>螺絲不需要鎖太緊、紮實固定就可以了</a:t>
            </a:r>
            <a:endParaRPr/>
          </a:p>
        </p:txBody>
      </p:sp>
      <p:pic>
        <p:nvPicPr>
          <p:cNvPr id="776" name="Google Shape;77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225" y="956674"/>
            <a:ext cx="4758778" cy="356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0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199" y="298438"/>
            <a:ext cx="3409976" cy="454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0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250" y="465200"/>
            <a:ext cx="5617473" cy="421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手部</a:t>
            </a:r>
            <a:endParaRPr/>
          </a:p>
        </p:txBody>
      </p:sp>
      <p:sp>
        <p:nvSpPr>
          <p:cNvPr id="803" name="Google Shape;803;p10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2 組</a:t>
            </a:r>
            <a:endParaRPr/>
          </a:p>
        </p:txBody>
      </p:sp>
      <p:pic>
        <p:nvPicPr>
          <p:cNvPr id="804" name="Google Shape;80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549275"/>
            <a:ext cx="3033722" cy="404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手臂</a:t>
            </a:r>
            <a:endParaRPr/>
          </a:p>
        </p:txBody>
      </p:sp>
      <p:sp>
        <p:nvSpPr>
          <p:cNvPr id="810" name="Google Shape;810;p11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2 組</a:t>
            </a:r>
            <a:endParaRPr/>
          </a:p>
        </p:txBody>
      </p:sp>
      <p:pic>
        <p:nvPicPr>
          <p:cNvPr id="811" name="Google Shape;81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979" y="783775"/>
            <a:ext cx="4767931" cy="357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1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8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